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3" r:id="rId10"/>
    <p:sldId id="264" r:id="rId11"/>
    <p:sldId id="265" r:id="rId12"/>
    <p:sldId id="266"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A4C68A4-8CE5-4142-8458-FEDB0BF6E66C}" type="datetimeFigureOut">
              <a:rPr lang="es-ES" smtClean="0"/>
              <a:t>11/01/2026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15767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A4C68A4-8CE5-4142-8458-FEDB0BF6E66C}" type="datetimeFigureOut">
              <a:rPr lang="es-ES" smtClean="0"/>
              <a:t>11/01/2026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309774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A4C68A4-8CE5-4142-8458-FEDB0BF6E66C}" type="datetimeFigureOut">
              <a:rPr lang="es-ES" smtClean="0"/>
              <a:t>11/01/2026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46768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A4C68A4-8CE5-4142-8458-FEDB0BF6E66C}" type="datetimeFigureOut">
              <a:rPr lang="es-ES" smtClean="0"/>
              <a:t>11/01/2026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367923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A4C68A4-8CE5-4142-8458-FEDB0BF6E66C}" type="datetimeFigureOut">
              <a:rPr lang="es-ES" smtClean="0"/>
              <a:t>11/01/2026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117656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A4C68A4-8CE5-4142-8458-FEDB0BF6E66C}" type="datetimeFigureOut">
              <a:rPr lang="es-ES" smtClean="0"/>
              <a:t>11/01/2026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3153004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A4C68A4-8CE5-4142-8458-FEDB0BF6E66C}" type="datetimeFigureOut">
              <a:rPr lang="es-ES" smtClean="0"/>
              <a:t>11/01/2026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427997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A4C68A4-8CE5-4142-8458-FEDB0BF6E66C}" type="datetimeFigureOut">
              <a:rPr lang="es-ES" smtClean="0"/>
              <a:t>11/01/2026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274965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A4C68A4-8CE5-4142-8458-FEDB0BF6E66C}" type="datetimeFigureOut">
              <a:rPr lang="es-ES" smtClean="0"/>
              <a:t>11/01/2026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123240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A4C68A4-8CE5-4142-8458-FEDB0BF6E66C}" type="datetimeFigureOut">
              <a:rPr lang="es-ES" smtClean="0"/>
              <a:t>11/01/2026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14681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A4C68A4-8CE5-4142-8458-FEDB0BF6E66C}" type="datetimeFigureOut">
              <a:rPr lang="es-ES" smtClean="0"/>
              <a:t>11/01/2026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4A6F03-1FC9-439E-A785-DE753C9DAC7B}" type="slidenum">
              <a:rPr lang="es-ES" smtClean="0"/>
              <a:t>‹Nº›</a:t>
            </a:fld>
            <a:endParaRPr lang="es-ES"/>
          </a:p>
        </p:txBody>
      </p:sp>
    </p:spTree>
    <p:extLst>
      <p:ext uri="{BB962C8B-B14F-4D97-AF65-F5344CB8AC3E}">
        <p14:creationId xmlns:p14="http://schemas.microsoft.com/office/powerpoint/2010/main" val="325953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4C68A4-8CE5-4142-8458-FEDB0BF6E66C}" type="datetimeFigureOut">
              <a:rPr lang="es-ES" smtClean="0"/>
              <a:t>11/01/2026</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A6F03-1FC9-439E-A785-DE753C9DAC7B}" type="slidenum">
              <a:rPr lang="es-ES" smtClean="0"/>
              <a:t>‹Nº›</a:t>
            </a:fld>
            <a:endParaRPr lang="es-ES"/>
          </a:p>
        </p:txBody>
      </p:sp>
    </p:spTree>
    <p:extLst>
      <p:ext uri="{BB962C8B-B14F-4D97-AF65-F5344CB8AC3E}">
        <p14:creationId xmlns:p14="http://schemas.microsoft.com/office/powerpoint/2010/main" val="42700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0" descr="preencoded.png"/>
          <p:cNvPicPr>
            <a:picLocks noChangeAspect="1"/>
          </p:cNvPicPr>
          <p:nvPr/>
        </p:nvPicPr>
        <p:blipFill>
          <a:blip r:embed="rId2"/>
          <a:stretch>
            <a:fillRect/>
          </a:stretch>
        </p:blipFill>
        <p:spPr>
          <a:xfrm>
            <a:off x="0" y="0"/>
            <a:ext cx="4572000" cy="6858000"/>
          </a:xfrm>
          <a:prstGeom prst="rect">
            <a:avLst/>
          </a:prstGeom>
        </p:spPr>
      </p:pic>
      <p:sp>
        <p:nvSpPr>
          <p:cNvPr id="39" name="Text 0"/>
          <p:cNvSpPr/>
          <p:nvPr/>
        </p:nvSpPr>
        <p:spPr>
          <a:xfrm>
            <a:off x="4822092" y="518983"/>
            <a:ext cx="7114535" cy="2111683"/>
          </a:xfrm>
          <a:prstGeom prst="rect">
            <a:avLst/>
          </a:prstGeom>
          <a:noFill/>
          <a:ln/>
        </p:spPr>
        <p:txBody>
          <a:bodyPr wrap="square" lIns="0" tIns="0" rIns="0" bIns="0" rtlCol="0" anchor="t"/>
          <a:lstStyle/>
          <a:p>
            <a:pPr marL="0" indent="0" algn="just">
              <a:lnSpc>
                <a:spcPts val="5550"/>
              </a:lnSpc>
              <a:buNone/>
            </a:pPr>
            <a:r>
              <a:rPr lang="en-US" sz="4450" dirty="0">
                <a:solidFill>
                  <a:srgbClr val="3257B8"/>
                </a:solidFill>
                <a:latin typeface="Roboto Slab" pitchFamily="34" charset="0"/>
                <a:ea typeface="Roboto Slab" pitchFamily="34" charset="-122"/>
                <a:cs typeface="Roboto Slab" pitchFamily="34" charset="-120"/>
              </a:rPr>
              <a:t>Análisis de factores que influyen en el rendimiento académico</a:t>
            </a:r>
            <a:endParaRPr lang="en-US" sz="4450" dirty="0"/>
          </a:p>
        </p:txBody>
      </p:sp>
      <p:sp>
        <p:nvSpPr>
          <p:cNvPr id="40" name="Text 1"/>
          <p:cNvSpPr/>
          <p:nvPr/>
        </p:nvSpPr>
        <p:spPr>
          <a:xfrm>
            <a:off x="4822092" y="342900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Dataset: Student Performance Factors (n = 6607) · Variable objetivo: Exam_Score</a:t>
            </a:r>
            <a:endParaRPr lang="en-US" sz="1750" dirty="0"/>
          </a:p>
        </p:txBody>
      </p:sp>
      <p:sp>
        <p:nvSpPr>
          <p:cNvPr id="41" name="Text 2"/>
          <p:cNvSpPr/>
          <p:nvPr/>
        </p:nvSpPr>
        <p:spPr>
          <a:xfrm>
            <a:off x="4822093" y="469754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Estadística · MATCOM · Grupo C312 · Rachel Mojena y Jean M. Martínez</a:t>
            </a:r>
            <a:endParaRPr lang="en-US" sz="1750" dirty="0"/>
          </a:p>
        </p:txBody>
      </p:sp>
    </p:spTree>
    <p:extLst>
      <p:ext uri="{BB962C8B-B14F-4D97-AF65-F5344CB8AC3E}">
        <p14:creationId xmlns:p14="http://schemas.microsoft.com/office/powerpoint/2010/main" val="116478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450884" y="1165054"/>
            <a:ext cx="2583180" cy="1836420"/>
          </a:xfrm>
          <a:prstGeom prst="rect">
            <a:avLst/>
          </a:prstGeom>
        </p:spPr>
      </p:pic>
      <p:sp>
        <p:nvSpPr>
          <p:cNvPr id="4" name="Text 2"/>
          <p:cNvSpPr/>
          <p:nvPr/>
        </p:nvSpPr>
        <p:spPr>
          <a:xfrm>
            <a:off x="6820138" y="1294844"/>
            <a:ext cx="1749028" cy="218599"/>
          </a:xfrm>
          <a:prstGeom prst="rect">
            <a:avLst/>
          </a:prstGeom>
          <a:noFill/>
          <a:ln/>
        </p:spPr>
        <p:txBody>
          <a:bodyPr wrap="none" lIns="0" tIns="0" rIns="0" bIns="0" rtlCol="0" anchor="t"/>
          <a:lstStyle/>
          <a:p>
            <a:pPr marL="0" indent="0" algn="l">
              <a:lnSpc>
                <a:spcPts val="1700"/>
              </a:lnSpc>
              <a:buNone/>
            </a:pPr>
            <a:r>
              <a:rPr lang="en-US" sz="1350" dirty="0">
                <a:solidFill>
                  <a:srgbClr val="3257B8"/>
                </a:solidFill>
                <a:latin typeface="Roboto Slab" pitchFamily="34" charset="0"/>
                <a:ea typeface="Roboto Slab" pitchFamily="34" charset="-122"/>
                <a:cs typeface="Roboto Slab" pitchFamily="34" charset="-120"/>
              </a:rPr>
              <a:t>Objetivo del PCA:</a:t>
            </a:r>
            <a:endParaRPr lang="en-US" sz="1350" dirty="0"/>
          </a:p>
        </p:txBody>
      </p:sp>
      <p:sp>
        <p:nvSpPr>
          <p:cNvPr id="5" name="Text 3"/>
          <p:cNvSpPr/>
          <p:nvPr/>
        </p:nvSpPr>
        <p:spPr>
          <a:xfrm>
            <a:off x="6820137" y="1562377"/>
            <a:ext cx="7064335" cy="223838"/>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Reducir la dimensionalidad del conjunto de predictores.</a:t>
            </a:r>
            <a:endParaRPr lang="en-US" sz="1100" dirty="0"/>
          </a:p>
        </p:txBody>
      </p:sp>
      <p:sp>
        <p:nvSpPr>
          <p:cNvPr id="6" name="Text 4"/>
          <p:cNvSpPr/>
          <p:nvPr/>
        </p:nvSpPr>
        <p:spPr>
          <a:xfrm>
            <a:off x="6820136" y="1821616"/>
            <a:ext cx="7064335" cy="223838"/>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Identificar componentes que agrupen variables en "factores" interpretables.</a:t>
            </a:r>
            <a:endParaRPr lang="en-US" sz="1100" dirty="0"/>
          </a:p>
        </p:txBody>
      </p:sp>
      <p:sp>
        <p:nvSpPr>
          <p:cNvPr id="7" name="Text 5"/>
          <p:cNvSpPr/>
          <p:nvPr/>
        </p:nvSpPr>
        <p:spPr>
          <a:xfrm>
            <a:off x="6820135" y="2153998"/>
            <a:ext cx="7064335" cy="223838"/>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Entender la estructura subyacente de los predictores.</a:t>
            </a:r>
            <a:endParaRPr lang="en-US" sz="1100" dirty="0"/>
          </a:p>
        </p:txBody>
      </p:sp>
      <p:sp>
        <p:nvSpPr>
          <p:cNvPr id="8" name="Shape 7"/>
          <p:cNvSpPr/>
          <p:nvPr/>
        </p:nvSpPr>
        <p:spPr>
          <a:xfrm>
            <a:off x="420914" y="3216968"/>
            <a:ext cx="314801" cy="314801"/>
          </a:xfrm>
          <a:prstGeom prst="roundRect">
            <a:avLst>
              <a:gd name="adj" fmla="val 6667"/>
            </a:avLst>
          </a:prstGeom>
          <a:solidFill>
            <a:srgbClr val="E9ECF2"/>
          </a:solidFill>
          <a:ln/>
        </p:spPr>
      </p:sp>
      <p:sp>
        <p:nvSpPr>
          <p:cNvPr id="9" name="Text 8"/>
          <p:cNvSpPr/>
          <p:nvPr/>
        </p:nvSpPr>
        <p:spPr>
          <a:xfrm>
            <a:off x="473421" y="3243221"/>
            <a:ext cx="209788" cy="262295"/>
          </a:xfrm>
          <a:prstGeom prst="rect">
            <a:avLst/>
          </a:prstGeom>
          <a:noFill/>
          <a:ln/>
        </p:spPr>
        <p:txBody>
          <a:bodyPr wrap="none" lIns="0" tIns="0" rIns="0" bIns="0" rtlCol="0" anchor="t"/>
          <a:lstStyle/>
          <a:p>
            <a:pPr marL="0" indent="0" algn="ctr">
              <a:lnSpc>
                <a:spcPts val="1650"/>
              </a:lnSpc>
              <a:buNone/>
            </a:pPr>
            <a:r>
              <a:rPr lang="en-US" sz="1650" dirty="0">
                <a:solidFill>
                  <a:srgbClr val="15213F"/>
                </a:solidFill>
                <a:latin typeface="Roboto Slab" pitchFamily="34" charset="0"/>
                <a:ea typeface="Roboto Slab" pitchFamily="34" charset="-122"/>
                <a:cs typeface="Roboto Slab" pitchFamily="34" charset="-120"/>
              </a:rPr>
              <a:t>1</a:t>
            </a:r>
            <a:endParaRPr lang="en-US" sz="1650" dirty="0"/>
          </a:p>
        </p:txBody>
      </p:sp>
      <p:sp>
        <p:nvSpPr>
          <p:cNvPr id="10" name="Text 9"/>
          <p:cNvSpPr/>
          <p:nvPr/>
        </p:nvSpPr>
        <p:spPr>
          <a:xfrm>
            <a:off x="875614" y="3264950"/>
            <a:ext cx="1749028" cy="218599"/>
          </a:xfrm>
          <a:prstGeom prst="rect">
            <a:avLst/>
          </a:prstGeom>
          <a:noFill/>
          <a:ln/>
        </p:spPr>
        <p:txBody>
          <a:bodyPr wrap="none" lIns="0" tIns="0" rIns="0" bIns="0" rtlCol="0" anchor="t"/>
          <a:lstStyle/>
          <a:p>
            <a:pPr marL="0" indent="0" algn="l">
              <a:lnSpc>
                <a:spcPts val="1700"/>
              </a:lnSpc>
              <a:buNone/>
            </a:pPr>
            <a:r>
              <a:rPr lang="en-US" sz="1350" dirty="0">
                <a:solidFill>
                  <a:srgbClr val="15213F"/>
                </a:solidFill>
                <a:latin typeface="Roboto Slab" pitchFamily="34" charset="0"/>
                <a:ea typeface="Roboto Slab" pitchFamily="34" charset="-122"/>
                <a:cs typeface="Roboto Slab" pitchFamily="34" charset="-120"/>
              </a:rPr>
              <a:t>C/componente</a:t>
            </a:r>
            <a:endParaRPr lang="en-US" sz="1350" dirty="0"/>
          </a:p>
        </p:txBody>
      </p:sp>
      <p:sp>
        <p:nvSpPr>
          <p:cNvPr id="11" name="Text 10"/>
          <p:cNvSpPr/>
          <p:nvPr/>
        </p:nvSpPr>
        <p:spPr>
          <a:xfrm>
            <a:off x="402638" y="3590783"/>
            <a:ext cx="2694980" cy="223838"/>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Explica 9-10% de la varianza</a:t>
            </a:r>
            <a:endParaRPr lang="en-US" sz="1100" dirty="0"/>
          </a:p>
        </p:txBody>
      </p:sp>
      <p:sp>
        <p:nvSpPr>
          <p:cNvPr id="12" name="Shape 11"/>
          <p:cNvSpPr/>
          <p:nvPr/>
        </p:nvSpPr>
        <p:spPr>
          <a:xfrm>
            <a:off x="3745497" y="3216968"/>
            <a:ext cx="314801" cy="314801"/>
          </a:xfrm>
          <a:prstGeom prst="roundRect">
            <a:avLst>
              <a:gd name="adj" fmla="val 6667"/>
            </a:avLst>
          </a:prstGeom>
          <a:solidFill>
            <a:srgbClr val="E9ECF2"/>
          </a:solidFill>
          <a:ln/>
        </p:spPr>
      </p:sp>
      <p:sp>
        <p:nvSpPr>
          <p:cNvPr id="13" name="Text 12"/>
          <p:cNvSpPr/>
          <p:nvPr/>
        </p:nvSpPr>
        <p:spPr>
          <a:xfrm>
            <a:off x="3798003" y="3243221"/>
            <a:ext cx="209788" cy="262295"/>
          </a:xfrm>
          <a:prstGeom prst="rect">
            <a:avLst/>
          </a:prstGeom>
          <a:noFill/>
          <a:ln/>
        </p:spPr>
        <p:txBody>
          <a:bodyPr wrap="none" lIns="0" tIns="0" rIns="0" bIns="0" rtlCol="0" anchor="t"/>
          <a:lstStyle/>
          <a:p>
            <a:pPr marL="0" indent="0" algn="ctr">
              <a:lnSpc>
                <a:spcPts val="1650"/>
              </a:lnSpc>
              <a:buNone/>
            </a:pPr>
            <a:r>
              <a:rPr lang="en-US" sz="1650" dirty="0">
                <a:solidFill>
                  <a:srgbClr val="15213F"/>
                </a:solidFill>
                <a:latin typeface="Roboto Slab" pitchFamily="34" charset="0"/>
                <a:ea typeface="Roboto Slab" pitchFamily="34" charset="-122"/>
                <a:cs typeface="Roboto Slab" pitchFamily="34" charset="-120"/>
              </a:rPr>
              <a:t>2</a:t>
            </a:r>
            <a:endParaRPr lang="en-US" sz="1650" dirty="0"/>
          </a:p>
        </p:txBody>
      </p:sp>
      <p:sp>
        <p:nvSpPr>
          <p:cNvPr id="14" name="Text 13"/>
          <p:cNvSpPr/>
          <p:nvPr/>
        </p:nvSpPr>
        <p:spPr>
          <a:xfrm>
            <a:off x="4200196" y="3264950"/>
            <a:ext cx="1749028" cy="218599"/>
          </a:xfrm>
          <a:prstGeom prst="rect">
            <a:avLst/>
          </a:prstGeom>
          <a:noFill/>
          <a:ln/>
        </p:spPr>
        <p:txBody>
          <a:bodyPr wrap="none" lIns="0" tIns="0" rIns="0" bIns="0" rtlCol="0" anchor="t"/>
          <a:lstStyle/>
          <a:p>
            <a:pPr marL="0" indent="0" algn="l">
              <a:lnSpc>
                <a:spcPts val="1700"/>
              </a:lnSpc>
              <a:buNone/>
            </a:pPr>
            <a:r>
              <a:rPr lang="en-US" sz="1350" dirty="0">
                <a:solidFill>
                  <a:srgbClr val="15213F"/>
                </a:solidFill>
                <a:latin typeface="Roboto Slab" pitchFamily="34" charset="0"/>
                <a:ea typeface="Roboto Slab" pitchFamily="34" charset="-122"/>
                <a:cs typeface="Roboto Slab" pitchFamily="34" charset="-120"/>
              </a:rPr>
              <a:t>Primeras 3</a:t>
            </a:r>
            <a:endParaRPr lang="en-US" sz="1350" dirty="0"/>
          </a:p>
        </p:txBody>
      </p:sp>
      <p:sp>
        <p:nvSpPr>
          <p:cNvPr id="15" name="Text 14"/>
          <p:cNvSpPr/>
          <p:nvPr/>
        </p:nvSpPr>
        <p:spPr>
          <a:xfrm>
            <a:off x="3792642" y="3606431"/>
            <a:ext cx="2694980" cy="223838"/>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28-30% acumulado</a:t>
            </a:r>
            <a:endParaRPr lang="en-US" sz="1100" dirty="0"/>
          </a:p>
        </p:txBody>
      </p:sp>
      <p:sp>
        <p:nvSpPr>
          <p:cNvPr id="16" name="Shape 15"/>
          <p:cNvSpPr/>
          <p:nvPr/>
        </p:nvSpPr>
        <p:spPr>
          <a:xfrm>
            <a:off x="7070079" y="3216968"/>
            <a:ext cx="314801" cy="314801"/>
          </a:xfrm>
          <a:prstGeom prst="roundRect">
            <a:avLst>
              <a:gd name="adj" fmla="val 6667"/>
            </a:avLst>
          </a:prstGeom>
          <a:solidFill>
            <a:srgbClr val="E9ECF2"/>
          </a:solidFill>
          <a:ln/>
        </p:spPr>
      </p:sp>
      <p:sp>
        <p:nvSpPr>
          <p:cNvPr id="17" name="Text 16"/>
          <p:cNvSpPr/>
          <p:nvPr/>
        </p:nvSpPr>
        <p:spPr>
          <a:xfrm>
            <a:off x="7122585" y="3243221"/>
            <a:ext cx="209788" cy="262295"/>
          </a:xfrm>
          <a:prstGeom prst="rect">
            <a:avLst/>
          </a:prstGeom>
          <a:noFill/>
          <a:ln/>
        </p:spPr>
        <p:txBody>
          <a:bodyPr wrap="none" lIns="0" tIns="0" rIns="0" bIns="0" rtlCol="0" anchor="t"/>
          <a:lstStyle/>
          <a:p>
            <a:pPr marL="0" indent="0" algn="ctr">
              <a:lnSpc>
                <a:spcPts val="1650"/>
              </a:lnSpc>
              <a:buNone/>
            </a:pPr>
            <a:r>
              <a:rPr lang="en-US" sz="1650" dirty="0">
                <a:solidFill>
                  <a:srgbClr val="15213F"/>
                </a:solidFill>
                <a:latin typeface="Roboto Slab" pitchFamily="34" charset="0"/>
                <a:ea typeface="Roboto Slab" pitchFamily="34" charset="-122"/>
                <a:cs typeface="Roboto Slab" pitchFamily="34" charset="-120"/>
              </a:rPr>
              <a:t>3</a:t>
            </a:r>
            <a:endParaRPr lang="en-US" sz="1650" dirty="0"/>
          </a:p>
        </p:txBody>
      </p:sp>
      <p:sp>
        <p:nvSpPr>
          <p:cNvPr id="18" name="Text 17"/>
          <p:cNvSpPr/>
          <p:nvPr/>
        </p:nvSpPr>
        <p:spPr>
          <a:xfrm>
            <a:off x="7524779" y="3264950"/>
            <a:ext cx="1749028" cy="218599"/>
          </a:xfrm>
          <a:prstGeom prst="rect">
            <a:avLst/>
          </a:prstGeom>
          <a:noFill/>
          <a:ln/>
        </p:spPr>
        <p:txBody>
          <a:bodyPr wrap="none" lIns="0" tIns="0" rIns="0" bIns="0" rtlCol="0" anchor="t"/>
          <a:lstStyle/>
          <a:p>
            <a:pPr marL="0" indent="0" algn="l">
              <a:lnSpc>
                <a:spcPts val="1700"/>
              </a:lnSpc>
              <a:buNone/>
            </a:pPr>
            <a:r>
              <a:rPr lang="en-US" sz="1350" dirty="0">
                <a:solidFill>
                  <a:srgbClr val="15213F"/>
                </a:solidFill>
                <a:latin typeface="Roboto Slab" pitchFamily="34" charset="0"/>
                <a:ea typeface="Roboto Slab" pitchFamily="34" charset="-122"/>
                <a:cs typeface="Roboto Slab" pitchFamily="34" charset="-120"/>
              </a:rPr>
              <a:t>Primeras 5</a:t>
            </a:r>
            <a:endParaRPr lang="en-US" sz="1350" dirty="0"/>
          </a:p>
        </p:txBody>
      </p:sp>
      <p:sp>
        <p:nvSpPr>
          <p:cNvPr id="19" name="Text 18"/>
          <p:cNvSpPr/>
          <p:nvPr/>
        </p:nvSpPr>
        <p:spPr>
          <a:xfrm>
            <a:off x="7070079" y="3628934"/>
            <a:ext cx="2694980" cy="223838"/>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47% acumulado</a:t>
            </a:r>
            <a:endParaRPr lang="en-US" sz="1100" dirty="0"/>
          </a:p>
        </p:txBody>
      </p:sp>
      <p:sp>
        <p:nvSpPr>
          <p:cNvPr id="20" name="Shape 19"/>
          <p:cNvSpPr/>
          <p:nvPr/>
        </p:nvSpPr>
        <p:spPr>
          <a:xfrm>
            <a:off x="10394661" y="3216968"/>
            <a:ext cx="314801" cy="314801"/>
          </a:xfrm>
          <a:prstGeom prst="roundRect">
            <a:avLst>
              <a:gd name="adj" fmla="val 6667"/>
            </a:avLst>
          </a:prstGeom>
          <a:solidFill>
            <a:srgbClr val="E9ECF2"/>
          </a:solidFill>
          <a:ln/>
        </p:spPr>
      </p:sp>
      <p:sp>
        <p:nvSpPr>
          <p:cNvPr id="21" name="Text 20"/>
          <p:cNvSpPr/>
          <p:nvPr/>
        </p:nvSpPr>
        <p:spPr>
          <a:xfrm>
            <a:off x="10447168" y="3243221"/>
            <a:ext cx="209788" cy="262295"/>
          </a:xfrm>
          <a:prstGeom prst="rect">
            <a:avLst/>
          </a:prstGeom>
          <a:noFill/>
          <a:ln/>
        </p:spPr>
        <p:txBody>
          <a:bodyPr wrap="none" lIns="0" tIns="0" rIns="0" bIns="0" rtlCol="0" anchor="t"/>
          <a:lstStyle/>
          <a:p>
            <a:pPr marL="0" indent="0" algn="ctr">
              <a:lnSpc>
                <a:spcPts val="1650"/>
              </a:lnSpc>
              <a:buNone/>
            </a:pPr>
            <a:r>
              <a:rPr lang="en-US" sz="1650" dirty="0">
                <a:solidFill>
                  <a:srgbClr val="15213F"/>
                </a:solidFill>
                <a:latin typeface="Roboto Slab" pitchFamily="34" charset="0"/>
                <a:ea typeface="Roboto Slab" pitchFamily="34" charset="-122"/>
                <a:cs typeface="Roboto Slab" pitchFamily="34" charset="-120"/>
              </a:rPr>
              <a:t>4</a:t>
            </a:r>
            <a:endParaRPr lang="en-US" sz="1650" dirty="0"/>
          </a:p>
        </p:txBody>
      </p:sp>
      <p:sp>
        <p:nvSpPr>
          <p:cNvPr id="22" name="Text 24"/>
          <p:cNvSpPr/>
          <p:nvPr/>
        </p:nvSpPr>
        <p:spPr>
          <a:xfrm>
            <a:off x="419653" y="4315203"/>
            <a:ext cx="2033230" cy="218599"/>
          </a:xfrm>
          <a:prstGeom prst="rect">
            <a:avLst/>
          </a:prstGeom>
          <a:noFill/>
          <a:ln/>
        </p:spPr>
        <p:txBody>
          <a:bodyPr wrap="none" lIns="0" tIns="0" rIns="0" bIns="0" rtlCol="0" anchor="t"/>
          <a:lstStyle/>
          <a:p>
            <a:pPr marL="0" indent="0" algn="l">
              <a:lnSpc>
                <a:spcPts val="1700"/>
              </a:lnSpc>
              <a:buNone/>
            </a:pPr>
            <a:r>
              <a:rPr lang="en-US" sz="1350" dirty="0">
                <a:solidFill>
                  <a:srgbClr val="3257B8"/>
                </a:solidFill>
                <a:latin typeface="Roboto Slab" pitchFamily="34" charset="0"/>
                <a:ea typeface="Roboto Slab" pitchFamily="34" charset="-122"/>
                <a:cs typeface="Roboto Slab" pitchFamily="34" charset="-120"/>
              </a:rPr>
              <a:t>Interpretación de cargas:</a:t>
            </a:r>
            <a:endParaRPr lang="en-US" sz="1350" dirty="0"/>
          </a:p>
        </p:txBody>
      </p:sp>
      <p:sp>
        <p:nvSpPr>
          <p:cNvPr id="23" name="Text 23"/>
          <p:cNvSpPr/>
          <p:nvPr/>
        </p:nvSpPr>
        <p:spPr>
          <a:xfrm>
            <a:off x="451702" y="3927692"/>
            <a:ext cx="13123545" cy="223838"/>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Conclusión: No existe componente dominante; la información está distribuida homogéneamente.</a:t>
            </a:r>
            <a:endParaRPr lang="en-US" sz="1100" dirty="0"/>
          </a:p>
        </p:txBody>
      </p:sp>
      <p:sp>
        <p:nvSpPr>
          <p:cNvPr id="24" name="Text 25"/>
          <p:cNvSpPr/>
          <p:nvPr/>
        </p:nvSpPr>
        <p:spPr>
          <a:xfrm>
            <a:off x="419653" y="4678482"/>
            <a:ext cx="11616373" cy="128092"/>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Se agrupan predictores en dos factores principales:</a:t>
            </a:r>
            <a:endParaRPr lang="en-US" sz="1100" dirty="0"/>
          </a:p>
        </p:txBody>
      </p:sp>
      <p:sp>
        <p:nvSpPr>
          <p:cNvPr id="25" name="Text 26"/>
          <p:cNvSpPr/>
          <p:nvPr/>
        </p:nvSpPr>
        <p:spPr>
          <a:xfrm>
            <a:off x="419653" y="4983320"/>
            <a:ext cx="11616373" cy="128092"/>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15213F"/>
                </a:solidFill>
                <a:latin typeface="Roboto" pitchFamily="34" charset="0"/>
                <a:ea typeface="Roboto" pitchFamily="34" charset="-122"/>
                <a:cs typeface="Roboto" pitchFamily="34" charset="-120"/>
              </a:rPr>
              <a:t>Componentes académicas:</a:t>
            </a:r>
            <a:r>
              <a:rPr lang="en-US" sz="1100" dirty="0">
                <a:solidFill>
                  <a:srgbClr val="15213F"/>
                </a:solidFill>
                <a:latin typeface="Roboto" pitchFamily="34" charset="0"/>
                <a:ea typeface="Roboto" pitchFamily="34" charset="-122"/>
                <a:cs typeface="Roboto" pitchFamily="34" charset="-120"/>
              </a:rPr>
              <a:t> Agrupan "Previous_Scores", "Hours_Studied", "Attendance", "Tutoring_Sessions", representando el "esfuerzo y desempeño académico".</a:t>
            </a:r>
            <a:endParaRPr lang="en-US" sz="1100" dirty="0"/>
          </a:p>
        </p:txBody>
      </p:sp>
      <p:sp>
        <p:nvSpPr>
          <p:cNvPr id="26" name="Text 27"/>
          <p:cNvSpPr/>
          <p:nvPr/>
        </p:nvSpPr>
        <p:spPr>
          <a:xfrm>
            <a:off x="419653" y="5256092"/>
            <a:ext cx="11616373" cy="128092"/>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15213F"/>
                </a:solidFill>
                <a:latin typeface="Roboto" pitchFamily="34" charset="0"/>
                <a:ea typeface="Roboto" pitchFamily="34" charset="-122"/>
                <a:cs typeface="Roboto" pitchFamily="34" charset="-120"/>
              </a:rPr>
              <a:t>Componentes contextuales:</a:t>
            </a:r>
            <a:r>
              <a:rPr lang="en-US" sz="1100" dirty="0">
                <a:solidFill>
                  <a:srgbClr val="15213F"/>
                </a:solidFill>
                <a:latin typeface="Roboto" pitchFamily="34" charset="0"/>
                <a:ea typeface="Roboto" pitchFamily="34" charset="-122"/>
                <a:cs typeface="Roboto" pitchFamily="34" charset="-120"/>
              </a:rPr>
              <a:t> Agrupan "Family_Income_ord", "Parental_Involvement_ord", "Learning_Disabilities_Yes", representando la "situación familiar y personal del estudiante".</a:t>
            </a:r>
            <a:endParaRPr lang="en-US" sz="1100" dirty="0"/>
          </a:p>
        </p:txBody>
      </p:sp>
      <p:sp>
        <p:nvSpPr>
          <p:cNvPr id="27" name="Text 28"/>
          <p:cNvSpPr/>
          <p:nvPr/>
        </p:nvSpPr>
        <p:spPr>
          <a:xfrm>
            <a:off x="423227" y="5572858"/>
            <a:ext cx="1548161" cy="125094"/>
          </a:xfrm>
          <a:prstGeom prst="rect">
            <a:avLst/>
          </a:prstGeom>
          <a:noFill/>
          <a:ln/>
        </p:spPr>
        <p:txBody>
          <a:bodyPr wrap="none" lIns="0" tIns="0" rIns="0" bIns="0" rtlCol="0" anchor="t"/>
          <a:lstStyle/>
          <a:p>
            <a:pPr marL="0" indent="0" algn="l">
              <a:lnSpc>
                <a:spcPts val="1700"/>
              </a:lnSpc>
              <a:buNone/>
            </a:pPr>
            <a:r>
              <a:rPr lang="en-US" sz="1350" dirty="0">
                <a:solidFill>
                  <a:srgbClr val="3257B8"/>
                </a:solidFill>
                <a:latin typeface="Roboto Slab" pitchFamily="34" charset="0"/>
                <a:ea typeface="Roboto Slab" pitchFamily="34" charset="-122"/>
                <a:cs typeface="Roboto Slab" pitchFamily="34" charset="-120"/>
              </a:rPr>
              <a:t>Rol del PCA:</a:t>
            </a:r>
            <a:endParaRPr lang="en-US" sz="1350" dirty="0"/>
          </a:p>
        </p:txBody>
      </p:sp>
      <p:sp>
        <p:nvSpPr>
          <p:cNvPr id="28" name="Text 29"/>
          <p:cNvSpPr/>
          <p:nvPr/>
        </p:nvSpPr>
        <p:spPr>
          <a:xfrm>
            <a:off x="423226" y="5805516"/>
            <a:ext cx="11616373" cy="128092"/>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El PCA sirve como una herramienta exploratoria complementaria para entender la estructura de los predictores utilizados en la regresión, sin ser el modelo principal.</a:t>
            </a:r>
            <a:endParaRPr lang="en-US" sz="1100" dirty="0"/>
          </a:p>
        </p:txBody>
      </p:sp>
      <p:sp>
        <p:nvSpPr>
          <p:cNvPr id="29" name="Text 22"/>
          <p:cNvSpPr/>
          <p:nvPr/>
        </p:nvSpPr>
        <p:spPr>
          <a:xfrm>
            <a:off x="10394661" y="3644184"/>
            <a:ext cx="2695099" cy="223838"/>
          </a:xfrm>
          <a:prstGeom prst="rect">
            <a:avLst/>
          </a:prstGeom>
          <a:noFill/>
          <a:ln/>
        </p:spPr>
        <p:txBody>
          <a:bodyPr wrap="none" lIns="0" tIns="0" rIns="0" bIns="0" rtlCol="0" anchor="t"/>
          <a:lstStyle/>
          <a:p>
            <a:pPr marL="0" indent="0" algn="l">
              <a:lnSpc>
                <a:spcPts val="1750"/>
              </a:lnSpc>
              <a:buNone/>
            </a:pPr>
            <a:r>
              <a:rPr lang="en-US" sz="1100" dirty="0">
                <a:solidFill>
                  <a:srgbClr val="15213F"/>
                </a:solidFill>
                <a:latin typeface="Roboto" pitchFamily="34" charset="0"/>
                <a:ea typeface="Roboto" pitchFamily="34" charset="-122"/>
                <a:cs typeface="Roboto" pitchFamily="34" charset="-120"/>
              </a:rPr>
              <a:t>65% acumulado</a:t>
            </a:r>
            <a:endParaRPr lang="en-US" sz="1100" dirty="0"/>
          </a:p>
        </p:txBody>
      </p:sp>
      <p:sp>
        <p:nvSpPr>
          <p:cNvPr id="30" name="Text 0"/>
          <p:cNvSpPr/>
          <p:nvPr/>
        </p:nvSpPr>
        <p:spPr>
          <a:xfrm>
            <a:off x="266856" y="264344"/>
            <a:ext cx="7157561" cy="437198"/>
          </a:xfrm>
          <a:prstGeom prst="rect">
            <a:avLst/>
          </a:prstGeom>
          <a:noFill/>
          <a:ln/>
        </p:spPr>
        <p:txBody>
          <a:bodyPr wrap="none" lIns="0" tIns="0" rIns="0" bIns="0" rtlCol="0" anchor="t"/>
          <a:lstStyle/>
          <a:p>
            <a:pPr marL="0" indent="0" algn="l">
              <a:lnSpc>
                <a:spcPts val="3400"/>
              </a:lnSpc>
              <a:buNone/>
            </a:pPr>
            <a:r>
              <a:rPr lang="en-US" sz="2750" dirty="0">
                <a:solidFill>
                  <a:srgbClr val="3257B8"/>
                </a:solidFill>
                <a:latin typeface="Roboto Slab" pitchFamily="34" charset="0"/>
                <a:ea typeface="Roboto Slab" pitchFamily="34" charset="-122"/>
                <a:cs typeface="Roboto Slab" pitchFamily="34" charset="-120"/>
              </a:rPr>
              <a:t>Análisis de Componentes Principales (PCA)</a:t>
            </a:r>
            <a:endParaRPr lang="en-US" sz="2750" dirty="0"/>
          </a:p>
        </p:txBody>
      </p:sp>
      <p:sp>
        <p:nvSpPr>
          <p:cNvPr id="31" name="Text 1"/>
          <p:cNvSpPr/>
          <p:nvPr/>
        </p:nvSpPr>
        <p:spPr>
          <a:xfrm>
            <a:off x="266856" y="728655"/>
            <a:ext cx="5505450" cy="218599"/>
          </a:xfrm>
          <a:prstGeom prst="rect">
            <a:avLst/>
          </a:prstGeom>
          <a:noFill/>
          <a:ln/>
        </p:spPr>
        <p:txBody>
          <a:bodyPr wrap="none" lIns="0" tIns="0" rIns="0" bIns="0" rtlCol="0" anchor="t"/>
          <a:lstStyle/>
          <a:p>
            <a:pPr marL="0" indent="0" algn="l">
              <a:lnSpc>
                <a:spcPts val="1700"/>
              </a:lnSpc>
              <a:buNone/>
            </a:pPr>
            <a:r>
              <a:rPr lang="en-US" sz="1350" dirty="0">
                <a:solidFill>
                  <a:srgbClr val="3257B8"/>
                </a:solidFill>
                <a:latin typeface="Roboto Slab" pitchFamily="34" charset="0"/>
                <a:ea typeface="Roboto Slab" pitchFamily="34" charset="-122"/>
                <a:cs typeface="Roboto Slab" pitchFamily="34" charset="-120"/>
              </a:rPr>
              <a:t>Reducción de dimensionalidad e identificación de factores latentes</a:t>
            </a:r>
            <a:endParaRPr lang="en-US" sz="1350" dirty="0"/>
          </a:p>
        </p:txBody>
      </p:sp>
    </p:spTree>
    <p:extLst>
      <p:ext uri="{BB962C8B-B14F-4D97-AF65-F5344CB8AC3E}">
        <p14:creationId xmlns:p14="http://schemas.microsoft.com/office/powerpoint/2010/main" val="2717293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4609"/>
            <a:ext cx="9378434" cy="566976"/>
          </a:xfrm>
          <a:prstGeom prst="rect">
            <a:avLst/>
          </a:prstGeom>
          <a:noFill/>
          <a:ln/>
        </p:spPr>
        <p:txBody>
          <a:bodyPr wrap="none" lIns="0" tIns="0" rIns="0" bIns="0" rtlCol="0" anchor="t"/>
          <a:lstStyle/>
          <a:p>
            <a:pPr marL="0" indent="0" algn="l">
              <a:lnSpc>
                <a:spcPts val="4450"/>
              </a:lnSpc>
              <a:buNone/>
            </a:pPr>
            <a:r>
              <a:rPr lang="en-US" sz="3550" dirty="0">
                <a:solidFill>
                  <a:srgbClr val="3257B8"/>
                </a:solidFill>
                <a:latin typeface="Roboto Slab" pitchFamily="34" charset="0"/>
                <a:ea typeface="Roboto Slab" pitchFamily="34" charset="-122"/>
                <a:cs typeface="Roboto Slab" pitchFamily="34" charset="-120"/>
              </a:rPr>
              <a:t>Respuestas a las preguntas de investigación</a:t>
            </a:r>
            <a:endParaRPr lang="en-US" sz="3550" dirty="0"/>
          </a:p>
        </p:txBody>
      </p:sp>
      <p:sp>
        <p:nvSpPr>
          <p:cNvPr id="5" name="Shape 1"/>
          <p:cNvSpPr/>
          <p:nvPr/>
        </p:nvSpPr>
        <p:spPr>
          <a:xfrm>
            <a:off x="793790" y="1251585"/>
            <a:ext cx="3448010" cy="4209415"/>
          </a:xfrm>
          <a:prstGeom prst="roundRect">
            <a:avLst>
              <a:gd name="adj" fmla="val 644"/>
            </a:avLst>
          </a:prstGeom>
          <a:solidFill>
            <a:srgbClr val="E9ECF2"/>
          </a:solidFill>
          <a:ln/>
        </p:spPr>
      </p:sp>
      <p:sp>
        <p:nvSpPr>
          <p:cNvPr id="6" name="Shape 1"/>
          <p:cNvSpPr/>
          <p:nvPr/>
        </p:nvSpPr>
        <p:spPr>
          <a:xfrm>
            <a:off x="4502190" y="1251585"/>
            <a:ext cx="3448010" cy="4209415"/>
          </a:xfrm>
          <a:prstGeom prst="roundRect">
            <a:avLst>
              <a:gd name="adj" fmla="val 644"/>
            </a:avLst>
          </a:prstGeom>
          <a:solidFill>
            <a:srgbClr val="E9ECF2"/>
          </a:solidFill>
          <a:ln/>
        </p:spPr>
      </p:sp>
      <p:sp>
        <p:nvSpPr>
          <p:cNvPr id="7" name="Shape 1"/>
          <p:cNvSpPr/>
          <p:nvPr/>
        </p:nvSpPr>
        <p:spPr>
          <a:xfrm>
            <a:off x="8354358" y="1254450"/>
            <a:ext cx="3448010" cy="4209415"/>
          </a:xfrm>
          <a:prstGeom prst="roundRect">
            <a:avLst>
              <a:gd name="adj" fmla="val 644"/>
            </a:avLst>
          </a:prstGeom>
          <a:solidFill>
            <a:srgbClr val="E9ECF2"/>
          </a:solidFill>
          <a:ln/>
        </p:spPr>
      </p:sp>
      <p:sp>
        <p:nvSpPr>
          <p:cNvPr id="9" name="Text 2"/>
          <p:cNvSpPr/>
          <p:nvPr/>
        </p:nvSpPr>
        <p:spPr>
          <a:xfrm>
            <a:off x="899041" y="1251585"/>
            <a:ext cx="3342759" cy="850463"/>
          </a:xfrm>
          <a:prstGeom prst="rect">
            <a:avLst/>
          </a:prstGeom>
          <a:noFill/>
          <a:ln/>
        </p:spPr>
        <p:txBody>
          <a:bodyPr wrap="square" lIns="0" tIns="0" rIns="0" bIns="0" rtlCol="0" anchor="t"/>
          <a:lstStyle/>
          <a:p>
            <a:pPr marL="0" indent="0" algn="l">
              <a:lnSpc>
                <a:spcPts val="2200"/>
              </a:lnSpc>
              <a:buNone/>
            </a:pPr>
            <a:r>
              <a:rPr lang="en-US" sz="1200" dirty="0">
                <a:solidFill>
                  <a:srgbClr val="15213F"/>
                </a:solidFill>
                <a:latin typeface="Roboto Slab" pitchFamily="34" charset="0"/>
                <a:ea typeface="Roboto Slab" pitchFamily="34" charset="-122"/>
                <a:cs typeface="Roboto Slab" pitchFamily="34" charset="-120"/>
              </a:rPr>
              <a:t>P1: ¿Cómo se relacionan las horas de estudio y la asistencia con el rendimiento académico?</a:t>
            </a:r>
            <a:endParaRPr lang="en-US" sz="1200" dirty="0"/>
          </a:p>
        </p:txBody>
      </p:sp>
      <p:sp>
        <p:nvSpPr>
          <p:cNvPr id="10" name="Text 3"/>
          <p:cNvSpPr/>
          <p:nvPr/>
        </p:nvSpPr>
        <p:spPr>
          <a:xfrm>
            <a:off x="899041" y="2210871"/>
            <a:ext cx="3342759" cy="2031921"/>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RESPUESTA: Ambas están claramente asociadas con mejor rendimiento. Incluso controlando otros factores, los coeficientes de Hours_Studied y Attendance son positivos y altamente significativos (p &lt; 0.001). La asistencia es un predictor ligeramente más fuerte que las horas de estudio.</a:t>
            </a:r>
            <a:endParaRPr lang="en-US" sz="1200" dirty="0"/>
          </a:p>
        </p:txBody>
      </p:sp>
      <p:sp>
        <p:nvSpPr>
          <p:cNvPr id="11" name="Text 4"/>
          <p:cNvSpPr/>
          <p:nvPr/>
        </p:nvSpPr>
        <p:spPr>
          <a:xfrm>
            <a:off x="899041" y="4351615"/>
            <a:ext cx="3342759" cy="580549"/>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Conclusión: Estudiar más y faltar menos se relaciona directamente con mejor rendimiento.</a:t>
            </a:r>
            <a:endParaRPr lang="en-US" sz="1200" dirty="0"/>
          </a:p>
        </p:txBody>
      </p:sp>
      <p:sp>
        <p:nvSpPr>
          <p:cNvPr id="12" name="Text 6"/>
          <p:cNvSpPr/>
          <p:nvPr/>
        </p:nvSpPr>
        <p:spPr>
          <a:xfrm>
            <a:off x="4506875" y="1251585"/>
            <a:ext cx="3443326" cy="1133951"/>
          </a:xfrm>
          <a:prstGeom prst="rect">
            <a:avLst/>
          </a:prstGeom>
          <a:noFill/>
          <a:ln/>
        </p:spPr>
        <p:txBody>
          <a:bodyPr wrap="square" lIns="0" tIns="0" rIns="0" bIns="0" rtlCol="0" anchor="t"/>
          <a:lstStyle/>
          <a:p>
            <a:pPr marL="0" indent="0" algn="l">
              <a:lnSpc>
                <a:spcPts val="2200"/>
              </a:lnSpc>
              <a:buNone/>
            </a:pPr>
            <a:r>
              <a:rPr lang="en-US" sz="1200" dirty="0">
                <a:solidFill>
                  <a:srgbClr val="15213F"/>
                </a:solidFill>
                <a:latin typeface="Roboto Slab" pitchFamily="34" charset="0"/>
                <a:ea typeface="Roboto Slab" pitchFamily="34" charset="-122"/>
                <a:cs typeface="Roboto Slab" pitchFamily="34" charset="-120"/>
              </a:rPr>
              <a:t>P2: ¿Existen diferencias significativas en Exam_Score según motivación y calidad del profesorado?</a:t>
            </a:r>
            <a:endParaRPr lang="en-US" sz="1200" dirty="0"/>
          </a:p>
        </p:txBody>
      </p:sp>
      <p:sp>
        <p:nvSpPr>
          <p:cNvPr id="13" name="Text 7"/>
          <p:cNvSpPr/>
          <p:nvPr/>
        </p:nvSpPr>
        <p:spPr>
          <a:xfrm>
            <a:off x="4506875" y="2195195"/>
            <a:ext cx="3354426" cy="2322195"/>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RESPUESTA: Sí, existen diferencias estadísticamente significativas (ANOVA: F ≈ 25 para motivación, F ≈ 20 para calidad docente, ambos p &lt; 0.001). Los estudiantes con alta motivación y quienes perciben profesorado de alta calidad obtienen notas algo superiores. Las diferencias son de 0.5-1 punto pero consistentes y significativas.</a:t>
            </a:r>
            <a:endParaRPr lang="en-US" sz="1200" dirty="0"/>
          </a:p>
        </p:txBody>
      </p:sp>
      <p:sp>
        <p:nvSpPr>
          <p:cNvPr id="14" name="Text 8"/>
          <p:cNvSpPr/>
          <p:nvPr/>
        </p:nvSpPr>
        <p:spPr>
          <a:xfrm>
            <a:off x="4502190" y="4544892"/>
            <a:ext cx="3354427" cy="580549"/>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Conclusión: Motivación y calidad docente marcan una diferencia real en el rendimiento.</a:t>
            </a:r>
            <a:endParaRPr lang="en-US" sz="1200" dirty="0"/>
          </a:p>
        </p:txBody>
      </p:sp>
      <p:sp>
        <p:nvSpPr>
          <p:cNvPr id="15" name="Text 10"/>
          <p:cNvSpPr/>
          <p:nvPr/>
        </p:nvSpPr>
        <p:spPr>
          <a:xfrm>
            <a:off x="8370511" y="1241399"/>
            <a:ext cx="3863816" cy="850463"/>
          </a:xfrm>
          <a:prstGeom prst="rect">
            <a:avLst/>
          </a:prstGeom>
          <a:noFill/>
          <a:ln/>
        </p:spPr>
        <p:txBody>
          <a:bodyPr wrap="square" lIns="0" tIns="0" rIns="0" bIns="0" rtlCol="0" anchor="t"/>
          <a:lstStyle/>
          <a:p>
            <a:pPr marL="0" indent="0" algn="l">
              <a:lnSpc>
                <a:spcPts val="2200"/>
              </a:lnSpc>
              <a:buNone/>
            </a:pPr>
            <a:r>
              <a:rPr lang="en-US" sz="1200" dirty="0">
                <a:solidFill>
                  <a:srgbClr val="15213F"/>
                </a:solidFill>
                <a:latin typeface="Roboto Slab" pitchFamily="34" charset="0"/>
                <a:ea typeface="Roboto Slab" pitchFamily="34" charset="-122"/>
                <a:cs typeface="Roboto Slab" pitchFamily="34" charset="-120"/>
              </a:rPr>
              <a:t>P3: ¿Qué factores explican mejor el rendimiento académico en un modelo múltiple?</a:t>
            </a:r>
            <a:endParaRPr lang="en-US" sz="1200" dirty="0"/>
          </a:p>
        </p:txBody>
      </p:sp>
      <p:sp>
        <p:nvSpPr>
          <p:cNvPr id="16" name="Text 11"/>
          <p:cNvSpPr/>
          <p:nvPr/>
        </p:nvSpPr>
        <p:spPr>
          <a:xfrm>
            <a:off x="8372820" y="1785129"/>
            <a:ext cx="3213457" cy="2612469"/>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RESPUESTA: El modelo explica ~66% de la variabilidad. Los predictores más relevantes son: Attendance, Hours_Studied, Previous_Scores, Tutoring_Sessions (académicos); Parental_Involvement, Family_Income, Motivation_Level, Teacher_Quality (contexto familiar/motivacional). Learning_Disabilities tiene efecto negativo.</a:t>
            </a:r>
            <a:endParaRPr lang="en-US" sz="1200" dirty="0"/>
          </a:p>
        </p:txBody>
      </p:sp>
      <p:sp>
        <p:nvSpPr>
          <p:cNvPr id="17" name="Text 12"/>
          <p:cNvSpPr/>
          <p:nvPr/>
        </p:nvSpPr>
        <p:spPr>
          <a:xfrm>
            <a:off x="8370510" y="4351615"/>
            <a:ext cx="3480435" cy="1161098"/>
          </a:xfrm>
          <a:prstGeom prst="rect">
            <a:avLst/>
          </a:prstGeom>
          <a:noFill/>
          <a:ln/>
        </p:spPr>
        <p:txBody>
          <a:bodyPr wrap="square" lIns="0" tIns="0" rIns="0" bIns="0" rtlCol="0" anchor="t"/>
          <a:lstStyle/>
          <a:p>
            <a:pPr marL="0" indent="0" algn="l">
              <a:lnSpc>
                <a:spcPts val="2250"/>
              </a:lnSpc>
              <a:buNone/>
            </a:pPr>
            <a:r>
              <a:rPr lang="en-US" sz="1200" dirty="0">
                <a:solidFill>
                  <a:srgbClr val="15213F"/>
                </a:solidFill>
                <a:latin typeface="Roboto" pitchFamily="34" charset="0"/>
                <a:ea typeface="Roboto" pitchFamily="34" charset="-122"/>
                <a:cs typeface="Roboto" pitchFamily="34" charset="-120"/>
              </a:rPr>
              <a:t>Conclusión: El rendimiento depende de la combinación entre hábitos de estudio, contexto familiar, apoyo académico y características del entorno escolar, no de un factor aislado.</a:t>
            </a:r>
            <a:endParaRPr lang="en-US" sz="1200" dirty="0"/>
          </a:p>
        </p:txBody>
      </p:sp>
    </p:spTree>
    <p:extLst>
      <p:ext uri="{BB962C8B-B14F-4D97-AF65-F5344CB8AC3E}">
        <p14:creationId xmlns:p14="http://schemas.microsoft.com/office/powerpoint/2010/main" val="410196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5290" y="831096"/>
            <a:ext cx="7140178" cy="566976"/>
          </a:xfrm>
          <a:prstGeom prst="rect">
            <a:avLst/>
          </a:prstGeom>
          <a:noFill/>
          <a:ln/>
        </p:spPr>
        <p:txBody>
          <a:bodyPr wrap="none" lIns="0" tIns="0" rIns="0" bIns="0" rtlCol="0" anchor="t"/>
          <a:lstStyle/>
          <a:p>
            <a:pPr marL="0" indent="0" algn="l">
              <a:lnSpc>
                <a:spcPts val="4450"/>
              </a:lnSpc>
              <a:buNone/>
            </a:pPr>
            <a:r>
              <a:rPr lang="en-US" sz="3550" dirty="0">
                <a:solidFill>
                  <a:srgbClr val="3257B8"/>
                </a:solidFill>
                <a:latin typeface="Roboto Slab" pitchFamily="34" charset="0"/>
                <a:ea typeface="Roboto Slab" pitchFamily="34" charset="-122"/>
                <a:cs typeface="Roboto Slab" pitchFamily="34" charset="-120"/>
              </a:rPr>
              <a:t>Conclusiones y recomendaciones</a:t>
            </a:r>
            <a:endParaRPr lang="en-US" sz="3550" dirty="0"/>
          </a:p>
        </p:txBody>
      </p:sp>
      <p:sp>
        <p:nvSpPr>
          <p:cNvPr id="4" name="Text 1"/>
          <p:cNvSpPr/>
          <p:nvPr/>
        </p:nvSpPr>
        <p:spPr>
          <a:xfrm>
            <a:off x="95290" y="1457345"/>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3257B8"/>
                </a:solidFill>
                <a:latin typeface="Roboto Slab" pitchFamily="34" charset="0"/>
                <a:ea typeface="Roboto Slab" pitchFamily="34" charset="-122"/>
                <a:cs typeface="Roboto Slab" pitchFamily="34" charset="-120"/>
              </a:rPr>
              <a:t>Hallazgos clave</a:t>
            </a:r>
            <a:endParaRPr lang="en-US" sz="2100" dirty="0"/>
          </a:p>
        </p:txBody>
      </p:sp>
      <p:sp>
        <p:nvSpPr>
          <p:cNvPr id="5" name="Text 2"/>
          <p:cNvSpPr/>
          <p:nvPr/>
        </p:nvSpPr>
        <p:spPr>
          <a:xfrm>
            <a:off x="0" y="1801019"/>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15213F"/>
                </a:solidFill>
                <a:latin typeface="Roboto" pitchFamily="34" charset="0"/>
                <a:ea typeface="Roboto" pitchFamily="34" charset="-122"/>
                <a:cs typeface="Roboto" pitchFamily="34" charset="-120"/>
              </a:rPr>
              <a:t>Los mejores predictores son </a:t>
            </a:r>
            <a:r>
              <a:rPr lang="en-US" sz="1400" b="1" dirty="0">
                <a:solidFill>
                  <a:srgbClr val="15213F"/>
                </a:solidFill>
                <a:latin typeface="Roboto" pitchFamily="34" charset="0"/>
                <a:ea typeface="Roboto" pitchFamily="34" charset="-122"/>
                <a:cs typeface="Roboto" pitchFamily="34" charset="-120"/>
              </a:rPr>
              <a:t>Attendance</a:t>
            </a:r>
            <a:r>
              <a:rPr lang="en-US" sz="1400" dirty="0">
                <a:solidFill>
                  <a:srgbClr val="15213F"/>
                </a:solidFill>
                <a:latin typeface="Roboto" pitchFamily="34" charset="0"/>
                <a:ea typeface="Roboto" pitchFamily="34" charset="-122"/>
                <a:cs typeface="Roboto" pitchFamily="34" charset="-120"/>
              </a:rPr>
              <a:t> (r=0.581) y </a:t>
            </a:r>
            <a:r>
              <a:rPr lang="en-US" sz="1400" b="1" dirty="0">
                <a:solidFill>
                  <a:srgbClr val="15213F"/>
                </a:solidFill>
                <a:latin typeface="Roboto" pitchFamily="34" charset="0"/>
                <a:ea typeface="Roboto" pitchFamily="34" charset="-122"/>
                <a:cs typeface="Roboto" pitchFamily="34" charset="-120"/>
              </a:rPr>
              <a:t>Hours_Studied</a:t>
            </a:r>
            <a:r>
              <a:rPr lang="en-US" sz="1400" dirty="0">
                <a:solidFill>
                  <a:srgbClr val="15213F"/>
                </a:solidFill>
                <a:latin typeface="Roboto" pitchFamily="34" charset="0"/>
                <a:ea typeface="Roboto" pitchFamily="34" charset="-122"/>
                <a:cs typeface="Roboto" pitchFamily="34" charset="-120"/>
              </a:rPr>
              <a:t> (r=0.445)</a:t>
            </a:r>
            <a:endParaRPr lang="en-US" sz="1400" dirty="0"/>
          </a:p>
        </p:txBody>
      </p:sp>
      <p:sp>
        <p:nvSpPr>
          <p:cNvPr id="6" name="Text 3"/>
          <p:cNvSpPr/>
          <p:nvPr/>
        </p:nvSpPr>
        <p:spPr>
          <a:xfrm>
            <a:off x="0" y="2469118"/>
            <a:ext cx="630007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15213F"/>
                </a:solidFill>
                <a:latin typeface="Roboto" pitchFamily="34" charset="0"/>
                <a:ea typeface="Roboto" pitchFamily="34" charset="-122"/>
                <a:cs typeface="Roboto" pitchFamily="34" charset="-120"/>
              </a:rPr>
              <a:t>Tutorías y apoyo parental aportan mejoras consistentes aunque menores</a:t>
            </a:r>
            <a:endParaRPr lang="en-US" sz="1400" dirty="0"/>
          </a:p>
        </p:txBody>
      </p:sp>
      <p:sp>
        <p:nvSpPr>
          <p:cNvPr id="7" name="Text 4"/>
          <p:cNvSpPr/>
          <p:nvPr/>
        </p:nvSpPr>
        <p:spPr>
          <a:xfrm>
            <a:off x="0" y="2933739"/>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15213F"/>
                </a:solidFill>
                <a:latin typeface="Roboto" pitchFamily="34" charset="0"/>
                <a:ea typeface="Roboto" pitchFamily="34" charset="-122"/>
                <a:cs typeface="Roboto" pitchFamily="34" charset="-120"/>
              </a:rPr>
              <a:t>Motivación y calidad docente diferencian medias con </a:t>
            </a:r>
            <a:r>
              <a:rPr lang="en-US" sz="1400" b="1" dirty="0">
                <a:solidFill>
                  <a:srgbClr val="15213F"/>
                </a:solidFill>
                <a:latin typeface="Roboto" pitchFamily="34" charset="0"/>
                <a:ea typeface="Roboto" pitchFamily="34" charset="-122"/>
                <a:cs typeface="Roboto" pitchFamily="34" charset="-120"/>
              </a:rPr>
              <a:t>efecto pequeño pero significativo</a:t>
            </a:r>
            <a:endParaRPr lang="en-US" sz="1400" dirty="0"/>
          </a:p>
        </p:txBody>
      </p:sp>
      <p:sp>
        <p:nvSpPr>
          <p:cNvPr id="8" name="Text 5"/>
          <p:cNvSpPr/>
          <p:nvPr/>
        </p:nvSpPr>
        <p:spPr>
          <a:xfrm>
            <a:off x="95290" y="3574474"/>
            <a:ext cx="6300073"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15213F"/>
                </a:solidFill>
                <a:latin typeface="Roboto" pitchFamily="34" charset="0"/>
                <a:ea typeface="Roboto" pitchFamily="34" charset="-122"/>
                <a:cs typeface="Roboto" pitchFamily="34" charset="-120"/>
              </a:rPr>
              <a:t>Dificultades de aprendizaje se asocian a menor puntuación: foco prioritario de apoyo</a:t>
            </a:r>
            <a:endParaRPr lang="en-US" sz="1400" dirty="0"/>
          </a:p>
        </p:txBody>
      </p:sp>
      <p:sp>
        <p:nvSpPr>
          <p:cNvPr id="9" name="Text 6"/>
          <p:cNvSpPr/>
          <p:nvPr/>
        </p:nvSpPr>
        <p:spPr>
          <a:xfrm>
            <a:off x="51236" y="4203105"/>
            <a:ext cx="3594021" cy="340162"/>
          </a:xfrm>
          <a:prstGeom prst="rect">
            <a:avLst/>
          </a:prstGeom>
          <a:noFill/>
          <a:ln/>
        </p:spPr>
        <p:txBody>
          <a:bodyPr wrap="none" lIns="0" tIns="0" rIns="0" bIns="0" rtlCol="0" anchor="t"/>
          <a:lstStyle/>
          <a:p>
            <a:pPr marL="0" indent="0" algn="l">
              <a:lnSpc>
                <a:spcPts val="2650"/>
              </a:lnSpc>
              <a:buNone/>
            </a:pPr>
            <a:r>
              <a:rPr lang="en-US" sz="2100" dirty="0">
                <a:solidFill>
                  <a:srgbClr val="3257B8"/>
                </a:solidFill>
                <a:latin typeface="Roboto Slab" pitchFamily="34" charset="0"/>
                <a:ea typeface="Roboto Slab" pitchFamily="34" charset="-122"/>
                <a:cs typeface="Roboto Slab" pitchFamily="34" charset="-120"/>
              </a:rPr>
              <a:t>Recomendaciones prácticas</a:t>
            </a:r>
            <a:endParaRPr lang="en-US" sz="2100" dirty="0"/>
          </a:p>
        </p:txBody>
      </p:sp>
      <p:sp>
        <p:nvSpPr>
          <p:cNvPr id="10" name="Text 7"/>
          <p:cNvSpPr/>
          <p:nvPr/>
        </p:nvSpPr>
        <p:spPr>
          <a:xfrm>
            <a:off x="51236" y="4733649"/>
            <a:ext cx="6300073" cy="870823"/>
          </a:xfrm>
          <a:prstGeom prst="rect">
            <a:avLst/>
          </a:prstGeom>
          <a:noFill/>
          <a:ln/>
        </p:spPr>
        <p:txBody>
          <a:bodyPr wrap="squar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Priorizar </a:t>
            </a:r>
            <a:r>
              <a:rPr lang="en-US" sz="1400" b="1" dirty="0">
                <a:solidFill>
                  <a:srgbClr val="15213F"/>
                </a:solidFill>
                <a:latin typeface="Roboto" pitchFamily="34" charset="0"/>
                <a:ea typeface="Roboto" pitchFamily="34" charset="-122"/>
                <a:cs typeface="Roboto" pitchFamily="34" charset="-120"/>
              </a:rPr>
              <a:t>asistencia regular</a:t>
            </a:r>
            <a:r>
              <a:rPr lang="en-US" sz="1400" dirty="0">
                <a:solidFill>
                  <a:srgbClr val="15213F"/>
                </a:solidFill>
                <a:latin typeface="Roboto" pitchFamily="34" charset="0"/>
                <a:ea typeface="Roboto" pitchFamily="34" charset="-122"/>
                <a:cs typeface="Roboto" pitchFamily="34" charset="-120"/>
              </a:rPr>
              <a:t>, fomentar </a:t>
            </a:r>
            <a:r>
              <a:rPr lang="en-US" sz="1400" b="1" dirty="0">
                <a:solidFill>
                  <a:srgbClr val="15213F"/>
                </a:solidFill>
                <a:latin typeface="Roboto" pitchFamily="34" charset="0"/>
                <a:ea typeface="Roboto" pitchFamily="34" charset="-122"/>
                <a:cs typeface="Roboto" pitchFamily="34" charset="-120"/>
              </a:rPr>
              <a:t>hábitos de estudio consistentes</a:t>
            </a:r>
            <a:r>
              <a:rPr lang="en-US" sz="1400" dirty="0">
                <a:solidFill>
                  <a:srgbClr val="15213F"/>
                </a:solidFill>
                <a:latin typeface="Roboto" pitchFamily="34" charset="0"/>
                <a:ea typeface="Roboto" pitchFamily="34" charset="-122"/>
                <a:cs typeface="Roboto" pitchFamily="34" charset="-120"/>
              </a:rPr>
              <a:t> y ofrecer </a:t>
            </a:r>
            <a:r>
              <a:rPr lang="en-US" sz="1400" b="1" dirty="0">
                <a:solidFill>
                  <a:srgbClr val="15213F"/>
                </a:solidFill>
                <a:latin typeface="Roboto" pitchFamily="34" charset="0"/>
                <a:ea typeface="Roboto" pitchFamily="34" charset="-122"/>
                <a:cs typeface="Roboto" pitchFamily="34" charset="-120"/>
              </a:rPr>
              <a:t>apoyo académico focalizado</a:t>
            </a:r>
            <a:r>
              <a:rPr lang="en-US" sz="1400" dirty="0">
                <a:solidFill>
                  <a:srgbClr val="15213F"/>
                </a:solidFill>
                <a:latin typeface="Roboto" pitchFamily="34" charset="0"/>
                <a:ea typeface="Roboto" pitchFamily="34" charset="-122"/>
                <a:cs typeface="Roboto" pitchFamily="34" charset="-120"/>
              </a:rPr>
              <a:t> especialmente para estudiantes con dificultades.</a:t>
            </a:r>
            <a:endParaRPr lang="en-US" sz="1400" dirty="0"/>
          </a:p>
        </p:txBody>
      </p:sp>
      <p:sp>
        <p:nvSpPr>
          <p:cNvPr id="11" name="Text 8"/>
          <p:cNvSpPr/>
          <p:nvPr/>
        </p:nvSpPr>
        <p:spPr>
          <a:xfrm>
            <a:off x="6845657" y="1593433"/>
            <a:ext cx="3137535" cy="340162"/>
          </a:xfrm>
          <a:prstGeom prst="rect">
            <a:avLst/>
          </a:prstGeom>
          <a:noFill/>
          <a:ln/>
        </p:spPr>
        <p:txBody>
          <a:bodyPr wrap="none" lIns="0" tIns="0" rIns="0" bIns="0" rtlCol="0" anchor="t"/>
          <a:lstStyle/>
          <a:p>
            <a:pPr marL="0" indent="0" algn="l">
              <a:lnSpc>
                <a:spcPts val="2650"/>
              </a:lnSpc>
              <a:buNone/>
            </a:pPr>
            <a:r>
              <a:rPr lang="en-US" sz="2100" dirty="0">
                <a:solidFill>
                  <a:srgbClr val="3257B8"/>
                </a:solidFill>
                <a:latin typeface="Roboto Slab" pitchFamily="34" charset="0"/>
                <a:ea typeface="Roboto Slab" pitchFamily="34" charset="-122"/>
                <a:cs typeface="Roboto Slab" pitchFamily="34" charset="-120"/>
              </a:rPr>
              <a:t>Limitaciones del estudio</a:t>
            </a:r>
            <a:endParaRPr lang="en-US" sz="2100" dirty="0"/>
          </a:p>
        </p:txBody>
      </p:sp>
      <p:sp>
        <p:nvSpPr>
          <p:cNvPr id="12" name="Text 9"/>
          <p:cNvSpPr/>
          <p:nvPr/>
        </p:nvSpPr>
        <p:spPr>
          <a:xfrm>
            <a:off x="6833155" y="2003942"/>
            <a:ext cx="5206445"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15213F"/>
                </a:solidFill>
                <a:latin typeface="Roboto" pitchFamily="34" charset="0"/>
                <a:ea typeface="Roboto" pitchFamily="34" charset="-122"/>
                <a:cs typeface="Roboto" pitchFamily="34" charset="-120"/>
              </a:rPr>
              <a:t>Estudio observacional:</a:t>
            </a:r>
            <a:r>
              <a:rPr lang="en-US" sz="1400" dirty="0">
                <a:solidFill>
                  <a:srgbClr val="15213F"/>
                </a:solidFill>
                <a:latin typeface="Roboto" pitchFamily="34" charset="0"/>
                <a:ea typeface="Roboto" pitchFamily="34" charset="-122"/>
                <a:cs typeface="Roboto" pitchFamily="34" charset="-120"/>
              </a:rPr>
              <a:t> correlación ≠ causalidad. No podemos afirmar relaciones causales directas</a:t>
            </a:r>
            <a:endParaRPr lang="en-US" sz="1400" dirty="0"/>
          </a:p>
        </p:txBody>
      </p:sp>
      <p:sp>
        <p:nvSpPr>
          <p:cNvPr id="13" name="Text 10"/>
          <p:cNvSpPr/>
          <p:nvPr/>
        </p:nvSpPr>
        <p:spPr>
          <a:xfrm>
            <a:off x="6756757" y="2620456"/>
            <a:ext cx="543524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15213F"/>
                </a:solidFill>
                <a:latin typeface="Roboto" pitchFamily="34" charset="0"/>
                <a:ea typeface="Roboto" pitchFamily="34" charset="-122"/>
                <a:cs typeface="Roboto" pitchFamily="34" charset="-120"/>
              </a:rPr>
              <a:t>Variables autodeclaradas:</a:t>
            </a:r>
            <a:r>
              <a:rPr lang="en-US" sz="1400" dirty="0">
                <a:solidFill>
                  <a:srgbClr val="15213F"/>
                </a:solidFill>
                <a:latin typeface="Roboto" pitchFamily="34" charset="0"/>
                <a:ea typeface="Roboto" pitchFamily="34" charset="-122"/>
                <a:cs typeface="Roboto" pitchFamily="34" charset="-120"/>
              </a:rPr>
              <a:t> posible sesgo subjetivo en categorías como motivación</a:t>
            </a:r>
            <a:endParaRPr lang="en-US" sz="1400" dirty="0"/>
          </a:p>
        </p:txBody>
      </p:sp>
      <p:sp>
        <p:nvSpPr>
          <p:cNvPr id="14" name="Text 11"/>
          <p:cNvSpPr/>
          <p:nvPr/>
        </p:nvSpPr>
        <p:spPr>
          <a:xfrm>
            <a:off x="6756757" y="3232231"/>
            <a:ext cx="543524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15213F"/>
                </a:solidFill>
                <a:latin typeface="Roboto" pitchFamily="34" charset="0"/>
                <a:ea typeface="Roboto" pitchFamily="34" charset="-122"/>
                <a:cs typeface="Roboto" pitchFamily="34" charset="-120"/>
              </a:rPr>
              <a:t>Variables no incluidas:</a:t>
            </a:r>
            <a:r>
              <a:rPr lang="en-US" sz="1400" dirty="0">
                <a:solidFill>
                  <a:srgbClr val="15213F"/>
                </a:solidFill>
                <a:latin typeface="Roboto" pitchFamily="34" charset="0"/>
                <a:ea typeface="Roboto" pitchFamily="34" charset="-122"/>
                <a:cs typeface="Roboto" pitchFamily="34" charset="-120"/>
              </a:rPr>
              <a:t> faltan factores como estrés, salud mental, metodología pedagógica específica</a:t>
            </a:r>
            <a:endParaRPr lang="en-US" sz="1400" dirty="0"/>
          </a:p>
        </p:txBody>
      </p:sp>
      <p:sp>
        <p:nvSpPr>
          <p:cNvPr id="15" name="Text 12"/>
          <p:cNvSpPr/>
          <p:nvPr/>
        </p:nvSpPr>
        <p:spPr>
          <a:xfrm>
            <a:off x="6756757" y="3880911"/>
            <a:ext cx="5282843" cy="58054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15213F"/>
                </a:solidFill>
                <a:latin typeface="Roboto" pitchFamily="34" charset="0"/>
                <a:ea typeface="Roboto" pitchFamily="34" charset="-122"/>
                <a:cs typeface="Roboto" pitchFamily="34" charset="-120"/>
              </a:rPr>
              <a:t>Generalización:</a:t>
            </a:r>
            <a:r>
              <a:rPr lang="en-US" sz="1400" dirty="0">
                <a:solidFill>
                  <a:srgbClr val="15213F"/>
                </a:solidFill>
                <a:latin typeface="Roboto" pitchFamily="34" charset="0"/>
                <a:ea typeface="Roboto" pitchFamily="34" charset="-122"/>
                <a:cs typeface="Roboto" pitchFamily="34" charset="-120"/>
              </a:rPr>
              <a:t> resultados aplicables al contexto específico del dataset analizado</a:t>
            </a:r>
            <a:endParaRPr lang="en-US" sz="1400" dirty="0"/>
          </a:p>
        </p:txBody>
      </p:sp>
      <p:sp>
        <p:nvSpPr>
          <p:cNvPr id="16" name="Text 13"/>
          <p:cNvSpPr/>
          <p:nvPr/>
        </p:nvSpPr>
        <p:spPr>
          <a:xfrm>
            <a:off x="95290" y="5690690"/>
            <a:ext cx="12770644" cy="580549"/>
          </a:xfrm>
          <a:prstGeom prst="rect">
            <a:avLst/>
          </a:prstGeom>
          <a:noFill/>
          <a:ln/>
        </p:spPr>
        <p:txBody>
          <a:bodyPr wrap="squar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La intervención más directa se centra en </a:t>
            </a:r>
            <a:r>
              <a:rPr lang="en-US" sz="1400" b="1" dirty="0">
                <a:solidFill>
                  <a:srgbClr val="15213F"/>
                </a:solidFill>
                <a:latin typeface="Roboto" pitchFamily="34" charset="0"/>
                <a:ea typeface="Roboto" pitchFamily="34" charset="-122"/>
                <a:cs typeface="Roboto" pitchFamily="34" charset="-120"/>
              </a:rPr>
              <a:t>asistencia y hábitos de estudio</a:t>
            </a:r>
            <a:r>
              <a:rPr lang="en-US" sz="1400" dirty="0">
                <a:solidFill>
                  <a:srgbClr val="15213F"/>
                </a:solidFill>
                <a:latin typeface="Roboto" pitchFamily="34" charset="0"/>
                <a:ea typeface="Roboto" pitchFamily="34" charset="-122"/>
                <a:cs typeface="Roboto" pitchFamily="34" charset="-120"/>
              </a:rPr>
              <a:t> (mayor impacto medible). El apoyo complementario (tutorías y familia) </a:t>
            </a:r>
            <a:r>
              <a:rPr lang="en-US" sz="1400" dirty="0" smtClean="0">
                <a:solidFill>
                  <a:srgbClr val="15213F"/>
                </a:solidFill>
                <a:latin typeface="Roboto" pitchFamily="34" charset="0"/>
                <a:ea typeface="Roboto" pitchFamily="34" charset="-122"/>
                <a:cs typeface="Roboto" pitchFamily="34" charset="-120"/>
              </a:rPr>
              <a:t>genera</a:t>
            </a:r>
          </a:p>
          <a:p>
            <a:pPr marL="0" indent="0" algn="l">
              <a:lnSpc>
                <a:spcPts val="2250"/>
              </a:lnSpc>
              <a:buNone/>
            </a:pPr>
            <a:r>
              <a:rPr lang="en-US" sz="1400" dirty="0" smtClean="0">
                <a:solidFill>
                  <a:srgbClr val="15213F"/>
                </a:solidFill>
                <a:latin typeface="Roboto" pitchFamily="34" charset="0"/>
                <a:ea typeface="Roboto" pitchFamily="34" charset="-122"/>
                <a:cs typeface="Roboto" pitchFamily="34" charset="-120"/>
              </a:rPr>
              <a:t> </a:t>
            </a:r>
            <a:r>
              <a:rPr lang="en-US" sz="1400" dirty="0">
                <a:solidFill>
                  <a:srgbClr val="15213F"/>
                </a:solidFill>
                <a:latin typeface="Roboto" pitchFamily="34" charset="0"/>
                <a:ea typeface="Roboto" pitchFamily="34" charset="-122"/>
                <a:cs typeface="Roboto" pitchFamily="34" charset="-120"/>
              </a:rPr>
              <a:t>mejoras moderadas pero valiosas. Los resultados orientan decisiones educativas, aunque no prueban causalidad estricta.</a:t>
            </a:r>
            <a:endParaRPr lang="en-US" sz="1400" dirty="0"/>
          </a:p>
        </p:txBody>
      </p:sp>
    </p:spTree>
    <p:extLst>
      <p:ext uri="{BB962C8B-B14F-4D97-AF65-F5344CB8AC3E}">
        <p14:creationId xmlns:p14="http://schemas.microsoft.com/office/powerpoint/2010/main" val="4148728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1"/>
          <p:cNvSpPr/>
          <p:nvPr/>
        </p:nvSpPr>
        <p:spPr>
          <a:xfrm>
            <a:off x="198045" y="433886"/>
            <a:ext cx="924997" cy="290274"/>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CONTEXTO</a:t>
            </a:r>
            <a:endParaRPr lang="en-US" sz="1400" dirty="0"/>
          </a:p>
        </p:txBody>
      </p:sp>
      <p:sp>
        <p:nvSpPr>
          <p:cNvPr id="33" name="Text 2"/>
          <p:cNvSpPr/>
          <p:nvPr/>
        </p:nvSpPr>
        <p:spPr>
          <a:xfrm>
            <a:off x="198045" y="724160"/>
            <a:ext cx="13042821" cy="1417558"/>
          </a:xfrm>
          <a:prstGeom prst="rect">
            <a:avLst/>
          </a:prstGeom>
          <a:noFill/>
          <a:ln/>
        </p:spPr>
        <p:txBody>
          <a:bodyPr wrap="square" lIns="0" tIns="0" rIns="0" bIns="0" rtlCol="0" anchor="t"/>
          <a:lstStyle/>
          <a:p>
            <a:pPr marL="0" indent="0" algn="l">
              <a:lnSpc>
                <a:spcPts val="5550"/>
              </a:lnSpc>
              <a:buNone/>
            </a:pPr>
            <a:r>
              <a:rPr lang="en-US" sz="4000" dirty="0">
                <a:solidFill>
                  <a:srgbClr val="3257B8"/>
                </a:solidFill>
                <a:latin typeface="Roboto Slab" pitchFamily="34" charset="0"/>
                <a:ea typeface="Roboto Slab" pitchFamily="34" charset="-122"/>
                <a:cs typeface="Roboto Slab" pitchFamily="34" charset="-120"/>
              </a:rPr>
              <a:t>Motivación del estudio y preguntas de investigación</a:t>
            </a:r>
            <a:endParaRPr lang="en-US" sz="4000" dirty="0"/>
          </a:p>
        </p:txBody>
      </p:sp>
      <p:sp>
        <p:nvSpPr>
          <p:cNvPr id="34" name="Text 3"/>
          <p:cNvSpPr/>
          <p:nvPr/>
        </p:nvSpPr>
        <p:spPr>
          <a:xfrm>
            <a:off x="198045" y="1456876"/>
            <a:ext cx="11855410" cy="1369684"/>
          </a:xfrm>
          <a:prstGeom prst="rect">
            <a:avLst/>
          </a:prstGeom>
          <a:noFill/>
          <a:ln/>
        </p:spPr>
        <p:txBody>
          <a:bodyPr wrap="square" lIns="0" tIns="0" rIns="0" bIns="0" rtlCol="0" anchor="t"/>
          <a:lstStyle/>
          <a:p>
            <a:pPr marL="0" indent="0" algn="just">
              <a:lnSpc>
                <a:spcPts val="2850"/>
              </a:lnSpc>
              <a:buNone/>
            </a:pPr>
            <a:r>
              <a:rPr lang="en-US" sz="1750" dirty="0">
                <a:solidFill>
                  <a:srgbClr val="15213F"/>
                </a:solidFill>
                <a:latin typeface="Roboto" pitchFamily="34" charset="0"/>
                <a:ea typeface="Roboto" pitchFamily="34" charset="-122"/>
                <a:cs typeface="Roboto" pitchFamily="34" charset="-120"/>
              </a:rPr>
              <a:t>El rendimiento académico (Exam_Score) depende de múltiples factores: </a:t>
            </a:r>
            <a:r>
              <a:rPr lang="en-US" sz="1600" dirty="0">
                <a:solidFill>
                  <a:srgbClr val="15213F"/>
                </a:solidFill>
                <a:latin typeface="Roboto" pitchFamily="34" charset="0"/>
                <a:ea typeface="Roboto" pitchFamily="34" charset="-122"/>
                <a:cs typeface="Roboto" pitchFamily="34" charset="-120"/>
              </a:rPr>
              <a:t>hábitos</a:t>
            </a:r>
            <a:r>
              <a:rPr lang="en-US" sz="1750" dirty="0">
                <a:solidFill>
                  <a:srgbClr val="15213F"/>
                </a:solidFill>
                <a:latin typeface="Roboto" pitchFamily="34" charset="0"/>
                <a:ea typeface="Roboto" pitchFamily="34" charset="-122"/>
                <a:cs typeface="Roboto" pitchFamily="34" charset="-120"/>
              </a:rPr>
              <a:t> de estudio, entorno familiar y apoyo educativo, no solo del talento innato. Este estudio busca identificar qué variables se asocian con mejores calificaciones y construir un modelo predictivo robusto.</a:t>
            </a:r>
            <a:endParaRPr lang="en-US" sz="1750" dirty="0"/>
          </a:p>
        </p:txBody>
      </p:sp>
      <p:pic>
        <p:nvPicPr>
          <p:cNvPr id="35" name="Imagen 34"/>
          <p:cNvPicPr>
            <a:picLocks noChangeAspect="1"/>
          </p:cNvPicPr>
          <p:nvPr/>
        </p:nvPicPr>
        <p:blipFill rotWithShape="1">
          <a:blip r:embed="rId2"/>
          <a:srcRect t="32155"/>
          <a:stretch/>
        </p:blipFill>
        <p:spPr>
          <a:xfrm>
            <a:off x="198045" y="2992581"/>
            <a:ext cx="11247434" cy="1724387"/>
          </a:xfrm>
          <a:prstGeom prst="rect">
            <a:avLst/>
          </a:prstGeom>
        </p:spPr>
      </p:pic>
    </p:spTree>
    <p:extLst>
      <p:ext uri="{BB962C8B-B14F-4D97-AF65-F5344CB8AC3E}">
        <p14:creationId xmlns:p14="http://schemas.microsoft.com/office/powerpoint/2010/main" val="4174769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a:stretch>
            <a:fillRect/>
          </a:stretch>
        </p:blipFill>
        <p:spPr>
          <a:xfrm>
            <a:off x="0" y="0"/>
            <a:ext cx="4585855" cy="6878783"/>
          </a:xfrm>
          <a:prstGeom prst="rect">
            <a:avLst/>
          </a:prstGeom>
        </p:spPr>
      </p:pic>
      <p:sp>
        <p:nvSpPr>
          <p:cNvPr id="21" name="Text 0"/>
          <p:cNvSpPr/>
          <p:nvPr/>
        </p:nvSpPr>
        <p:spPr>
          <a:xfrm>
            <a:off x="4915113" y="447798"/>
            <a:ext cx="4503182" cy="562808"/>
          </a:xfrm>
          <a:prstGeom prst="rect">
            <a:avLst/>
          </a:prstGeom>
          <a:noFill/>
          <a:ln/>
        </p:spPr>
        <p:txBody>
          <a:bodyPr wrap="none" lIns="0" tIns="0" rIns="0" bIns="0" rtlCol="0" anchor="t"/>
          <a:lstStyle/>
          <a:p>
            <a:pPr marL="0" indent="0" algn="l">
              <a:lnSpc>
                <a:spcPts val="4400"/>
              </a:lnSpc>
              <a:buNone/>
            </a:pPr>
            <a:r>
              <a:rPr lang="en-US" sz="3500" dirty="0">
                <a:solidFill>
                  <a:srgbClr val="3257B8"/>
                </a:solidFill>
                <a:latin typeface="Roboto Slab" pitchFamily="34" charset="0"/>
                <a:ea typeface="Roboto Slab" pitchFamily="34" charset="-122"/>
                <a:cs typeface="Roboto Slab" pitchFamily="34" charset="-120"/>
              </a:rPr>
              <a:t>Preparación de datos</a:t>
            </a:r>
            <a:endParaRPr lang="en-US" sz="3500" dirty="0"/>
          </a:p>
        </p:txBody>
      </p:sp>
      <p:pic>
        <p:nvPicPr>
          <p:cNvPr id="22" name="Image 1" descr="preencoded.png"/>
          <p:cNvPicPr>
            <a:picLocks noChangeAspect="1"/>
          </p:cNvPicPr>
          <p:nvPr/>
        </p:nvPicPr>
        <p:blipFill>
          <a:blip r:embed="rId3"/>
          <a:stretch>
            <a:fillRect/>
          </a:stretch>
        </p:blipFill>
        <p:spPr>
          <a:xfrm>
            <a:off x="4901395" y="1010606"/>
            <a:ext cx="900589" cy="1080730"/>
          </a:xfrm>
          <a:prstGeom prst="rect">
            <a:avLst/>
          </a:prstGeom>
        </p:spPr>
      </p:pic>
      <p:sp>
        <p:nvSpPr>
          <p:cNvPr id="23" name="Text 1"/>
          <p:cNvSpPr/>
          <p:nvPr/>
        </p:nvSpPr>
        <p:spPr>
          <a:xfrm>
            <a:off x="5882972" y="1154870"/>
            <a:ext cx="2251591" cy="281345"/>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Datos crudos</a:t>
            </a:r>
            <a:endParaRPr lang="en-US" sz="1750" dirty="0"/>
          </a:p>
        </p:txBody>
      </p:sp>
      <p:sp>
        <p:nvSpPr>
          <p:cNvPr id="24" name="Text 2"/>
          <p:cNvSpPr/>
          <p:nvPr/>
        </p:nvSpPr>
        <p:spPr>
          <a:xfrm>
            <a:off x="5882972" y="1544204"/>
            <a:ext cx="6487478" cy="288131"/>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6607 observaciones con valores faltantes en 3 variables</a:t>
            </a:r>
            <a:endParaRPr lang="en-US" sz="1400" dirty="0"/>
          </a:p>
        </p:txBody>
      </p:sp>
      <p:pic>
        <p:nvPicPr>
          <p:cNvPr id="25" name="Image 2" descr="preencoded.png"/>
          <p:cNvPicPr>
            <a:picLocks noChangeAspect="1"/>
          </p:cNvPicPr>
          <p:nvPr/>
        </p:nvPicPr>
        <p:blipFill>
          <a:blip r:embed="rId4"/>
          <a:stretch>
            <a:fillRect/>
          </a:stretch>
        </p:blipFill>
        <p:spPr>
          <a:xfrm>
            <a:off x="4901393" y="2035997"/>
            <a:ext cx="900589" cy="1080730"/>
          </a:xfrm>
          <a:prstGeom prst="rect">
            <a:avLst/>
          </a:prstGeom>
        </p:spPr>
      </p:pic>
      <p:sp>
        <p:nvSpPr>
          <p:cNvPr id="26" name="Text 3"/>
          <p:cNvSpPr/>
          <p:nvPr/>
        </p:nvSpPr>
        <p:spPr>
          <a:xfrm>
            <a:off x="5861183" y="2153189"/>
            <a:ext cx="2386132" cy="281345"/>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Imputación y limpieza</a:t>
            </a:r>
            <a:endParaRPr lang="en-US" sz="1750" dirty="0"/>
          </a:p>
        </p:txBody>
      </p:sp>
      <p:sp>
        <p:nvSpPr>
          <p:cNvPr id="27" name="Text 4"/>
          <p:cNvSpPr/>
          <p:nvPr/>
        </p:nvSpPr>
        <p:spPr>
          <a:xfrm>
            <a:off x="5829420" y="2542523"/>
            <a:ext cx="6487478" cy="288131"/>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Faltantes en Teacher_Quality imputados con la moda</a:t>
            </a:r>
            <a:endParaRPr lang="en-US" sz="1400" dirty="0"/>
          </a:p>
        </p:txBody>
      </p:sp>
      <p:pic>
        <p:nvPicPr>
          <p:cNvPr id="28" name="Image 3" descr="preencoded.png"/>
          <p:cNvPicPr>
            <a:picLocks noChangeAspect="1"/>
          </p:cNvPicPr>
          <p:nvPr/>
        </p:nvPicPr>
        <p:blipFill>
          <a:blip r:embed="rId5"/>
          <a:stretch>
            <a:fillRect/>
          </a:stretch>
        </p:blipFill>
        <p:spPr>
          <a:xfrm>
            <a:off x="4915113" y="3081877"/>
            <a:ext cx="900589" cy="1080730"/>
          </a:xfrm>
          <a:prstGeom prst="rect">
            <a:avLst/>
          </a:prstGeom>
        </p:spPr>
      </p:pic>
      <p:sp>
        <p:nvSpPr>
          <p:cNvPr id="29" name="Text 5"/>
          <p:cNvSpPr/>
          <p:nvPr/>
        </p:nvSpPr>
        <p:spPr>
          <a:xfrm>
            <a:off x="5882972" y="3180975"/>
            <a:ext cx="2251591" cy="281345"/>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Codificación</a:t>
            </a:r>
            <a:endParaRPr lang="en-US" sz="1750" dirty="0"/>
          </a:p>
        </p:txBody>
      </p:sp>
      <p:sp>
        <p:nvSpPr>
          <p:cNvPr id="30" name="Text 6"/>
          <p:cNvSpPr/>
          <p:nvPr/>
        </p:nvSpPr>
        <p:spPr>
          <a:xfrm>
            <a:off x="5871122" y="3486988"/>
            <a:ext cx="6487478" cy="288131"/>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Ordinales: Low &lt; Medium &lt; High. One-hot: School_Type y Learning_Disabilities</a:t>
            </a:r>
            <a:endParaRPr lang="en-US" sz="1400" dirty="0"/>
          </a:p>
        </p:txBody>
      </p:sp>
      <p:pic>
        <p:nvPicPr>
          <p:cNvPr id="31" name="Image 4" descr="preencoded.png"/>
          <p:cNvPicPr>
            <a:picLocks noChangeAspect="1"/>
          </p:cNvPicPr>
          <p:nvPr/>
        </p:nvPicPr>
        <p:blipFill>
          <a:blip r:embed="rId6"/>
          <a:stretch>
            <a:fillRect/>
          </a:stretch>
        </p:blipFill>
        <p:spPr>
          <a:xfrm>
            <a:off x="4901394" y="4081884"/>
            <a:ext cx="900589" cy="1080730"/>
          </a:xfrm>
          <a:prstGeom prst="rect">
            <a:avLst/>
          </a:prstGeom>
        </p:spPr>
      </p:pic>
      <p:sp>
        <p:nvSpPr>
          <p:cNvPr id="32" name="Text 7"/>
          <p:cNvSpPr/>
          <p:nvPr/>
        </p:nvSpPr>
        <p:spPr>
          <a:xfrm>
            <a:off x="5871122" y="4123008"/>
            <a:ext cx="2251591" cy="281345"/>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Estandarización</a:t>
            </a:r>
            <a:endParaRPr lang="en-US" sz="1750" dirty="0"/>
          </a:p>
        </p:txBody>
      </p:sp>
      <p:sp>
        <p:nvSpPr>
          <p:cNvPr id="33" name="Text 8"/>
          <p:cNvSpPr/>
          <p:nvPr/>
        </p:nvSpPr>
        <p:spPr>
          <a:xfrm>
            <a:off x="5829420" y="4402263"/>
            <a:ext cx="6487478" cy="288131"/>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Numéricas escaladas para comparar efectos en regresión</a:t>
            </a:r>
            <a:endParaRPr lang="en-US" sz="1400" dirty="0"/>
          </a:p>
        </p:txBody>
      </p:sp>
      <p:sp>
        <p:nvSpPr>
          <p:cNvPr id="34" name="Shape 9"/>
          <p:cNvSpPr/>
          <p:nvPr/>
        </p:nvSpPr>
        <p:spPr>
          <a:xfrm>
            <a:off x="4901395" y="5153148"/>
            <a:ext cx="7152060" cy="1255569"/>
          </a:xfrm>
          <a:prstGeom prst="roundRect">
            <a:avLst>
              <a:gd name="adj" fmla="val 1658"/>
            </a:avLst>
          </a:prstGeom>
          <a:solidFill>
            <a:srgbClr val="C3CFEF"/>
          </a:solidFill>
          <a:ln/>
        </p:spPr>
      </p:sp>
      <p:sp>
        <p:nvSpPr>
          <p:cNvPr id="36" name="Text 10"/>
          <p:cNvSpPr/>
          <p:nvPr/>
        </p:nvSpPr>
        <p:spPr>
          <a:xfrm>
            <a:off x="5075988" y="5256192"/>
            <a:ext cx="6802874" cy="1152525"/>
          </a:xfrm>
          <a:prstGeom prst="rect">
            <a:avLst/>
          </a:prstGeom>
          <a:noFill/>
          <a:ln/>
        </p:spPr>
        <p:txBody>
          <a:bodyPr wrap="square" lIns="0" tIns="0" rIns="0" bIns="0" rtlCol="0" anchor="t"/>
          <a:lstStyle/>
          <a:p>
            <a:pPr marL="0" indent="0" algn="just">
              <a:lnSpc>
                <a:spcPts val="2250"/>
              </a:lnSpc>
              <a:buNone/>
            </a:pPr>
            <a:r>
              <a:rPr lang="en-US" sz="1400" dirty="0">
                <a:solidFill>
                  <a:srgbClr val="000000"/>
                </a:solidFill>
                <a:latin typeface="Roboto" pitchFamily="34" charset="0"/>
                <a:ea typeface="Roboto" pitchFamily="34" charset="-122"/>
                <a:cs typeface="Roboto" pitchFamily="34" charset="-120"/>
              </a:rPr>
              <a:t>La codificación ordinal preserva el orden natural (Low–Medium–High). Las variables dummy capturan características binarias sin introducir orden artificial. La estandarización facilita la comparación de impactos relativos en el modelo lineal final.</a:t>
            </a:r>
            <a:endParaRPr lang="en-US" sz="1400" dirty="0"/>
          </a:p>
        </p:txBody>
      </p:sp>
    </p:spTree>
    <p:extLst>
      <p:ext uri="{BB962C8B-B14F-4D97-AF65-F5344CB8AC3E}">
        <p14:creationId xmlns:p14="http://schemas.microsoft.com/office/powerpoint/2010/main" val="2269766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75943" y="154186"/>
            <a:ext cx="1723073" cy="277058"/>
          </a:xfrm>
          <a:prstGeom prst="roundRect">
            <a:avLst>
              <a:gd name="adj" fmla="val 6386"/>
            </a:avLst>
          </a:prstGeom>
          <a:solidFill>
            <a:srgbClr val="D7DFF4"/>
          </a:solidFill>
          <a:ln/>
        </p:spPr>
      </p:sp>
      <p:pic>
        <p:nvPicPr>
          <p:cNvPr id="3" name="Image 0" descr="preencoded.png"/>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4287" y="233720"/>
            <a:ext cx="117872" cy="117872"/>
          </a:xfrm>
          <a:prstGeom prst="rect">
            <a:avLst/>
          </a:prstGeom>
        </p:spPr>
      </p:pic>
      <p:sp>
        <p:nvSpPr>
          <p:cNvPr id="4" name="Text 1"/>
          <p:cNvSpPr/>
          <p:nvPr/>
        </p:nvSpPr>
        <p:spPr>
          <a:xfrm>
            <a:off x="441095" y="198359"/>
            <a:ext cx="1369576"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ANÁLISIS EXPLORATORIO</a:t>
            </a:r>
            <a:endParaRPr lang="en-US" sz="900" dirty="0"/>
          </a:p>
        </p:txBody>
      </p:sp>
      <p:sp>
        <p:nvSpPr>
          <p:cNvPr id="5" name="Text 2"/>
          <p:cNvSpPr/>
          <p:nvPr/>
        </p:nvSpPr>
        <p:spPr>
          <a:xfrm>
            <a:off x="175943" y="490181"/>
            <a:ext cx="8284488" cy="460772"/>
          </a:xfrm>
          <a:prstGeom prst="rect">
            <a:avLst/>
          </a:prstGeom>
          <a:noFill/>
          <a:ln/>
        </p:spPr>
        <p:txBody>
          <a:bodyPr wrap="none" lIns="0" tIns="0" rIns="0" bIns="0" rtlCol="0" anchor="t"/>
          <a:lstStyle/>
          <a:p>
            <a:pPr marL="0" indent="0" algn="l">
              <a:lnSpc>
                <a:spcPts val="3600"/>
              </a:lnSpc>
              <a:buNone/>
            </a:pPr>
            <a:r>
              <a:rPr lang="en-US" sz="2900" dirty="0">
                <a:solidFill>
                  <a:srgbClr val="3257B8"/>
                </a:solidFill>
                <a:latin typeface="Roboto Slab" pitchFamily="34" charset="0"/>
                <a:ea typeface="Roboto Slab" pitchFamily="34" charset="-122"/>
                <a:cs typeface="Roboto Slab" pitchFamily="34" charset="-120"/>
              </a:rPr>
              <a:t>Análisis univariante de las variables numéricas</a:t>
            </a:r>
            <a:endParaRPr lang="en-US" sz="2900" dirty="0"/>
          </a:p>
        </p:txBody>
      </p:sp>
      <p:sp>
        <p:nvSpPr>
          <p:cNvPr id="6" name="Shape 3"/>
          <p:cNvSpPr/>
          <p:nvPr/>
        </p:nvSpPr>
        <p:spPr>
          <a:xfrm>
            <a:off x="153623" y="1081326"/>
            <a:ext cx="5916133" cy="1746290"/>
          </a:xfrm>
          <a:prstGeom prst="roundRect">
            <a:avLst>
              <a:gd name="adj" fmla="val 1266"/>
            </a:avLst>
          </a:prstGeom>
          <a:solidFill>
            <a:srgbClr val="FBFCFE"/>
          </a:solidFill>
          <a:ln w="15240">
            <a:solidFill>
              <a:srgbClr val="8C77EB"/>
            </a:solidFill>
            <a:prstDash val="solid"/>
          </a:ln>
        </p:spPr>
      </p:sp>
      <p:sp>
        <p:nvSpPr>
          <p:cNvPr id="7" name="Shape 4"/>
          <p:cNvSpPr/>
          <p:nvPr/>
        </p:nvSpPr>
        <p:spPr>
          <a:xfrm>
            <a:off x="130303" y="1100799"/>
            <a:ext cx="589717" cy="1715810"/>
          </a:xfrm>
          <a:prstGeom prst="roundRect">
            <a:avLst>
              <a:gd name="adj" fmla="val 649"/>
            </a:avLst>
          </a:prstGeom>
          <a:solidFill>
            <a:srgbClr val="8C77EB"/>
          </a:solidFill>
          <a:ln/>
        </p:spPr>
      </p:sp>
      <p:sp>
        <p:nvSpPr>
          <p:cNvPr id="8" name="Text 5"/>
          <p:cNvSpPr/>
          <p:nvPr/>
        </p:nvSpPr>
        <p:spPr>
          <a:xfrm>
            <a:off x="375491" y="2072879"/>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1</a:t>
            </a:r>
            <a:endParaRPr lang="en-US" sz="1700" dirty="0"/>
          </a:p>
        </p:txBody>
      </p:sp>
      <p:sp>
        <p:nvSpPr>
          <p:cNvPr id="9" name="Shape 6"/>
          <p:cNvSpPr/>
          <p:nvPr/>
        </p:nvSpPr>
        <p:spPr>
          <a:xfrm>
            <a:off x="959565" y="1294507"/>
            <a:ext cx="918091" cy="277058"/>
          </a:xfrm>
          <a:prstGeom prst="roundRect">
            <a:avLst>
              <a:gd name="adj" fmla="val 6386"/>
            </a:avLst>
          </a:prstGeom>
          <a:solidFill>
            <a:srgbClr val="D7DFF4"/>
          </a:solidFill>
          <a:ln/>
        </p:spPr>
      </p:sp>
      <p:sp>
        <p:nvSpPr>
          <p:cNvPr id="10" name="Text 7"/>
          <p:cNvSpPr/>
          <p:nvPr/>
        </p:nvSpPr>
        <p:spPr>
          <a:xfrm>
            <a:off x="1016643" y="1282363"/>
            <a:ext cx="741402"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EXAM_SCORE</a:t>
            </a:r>
            <a:endParaRPr lang="en-US" sz="900" dirty="0"/>
          </a:p>
        </p:txBody>
      </p:sp>
      <p:sp>
        <p:nvSpPr>
          <p:cNvPr id="11" name="Text 8"/>
          <p:cNvSpPr/>
          <p:nvPr/>
        </p:nvSpPr>
        <p:spPr>
          <a:xfrm>
            <a:off x="928299" y="1645264"/>
            <a:ext cx="3636407"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Distribución de la calificación del examen</a:t>
            </a:r>
            <a:endParaRPr lang="en-US" sz="1450" dirty="0"/>
          </a:p>
        </p:txBody>
      </p:sp>
      <p:sp>
        <p:nvSpPr>
          <p:cNvPr id="12" name="Text 9"/>
          <p:cNvSpPr/>
          <p:nvPr/>
        </p:nvSpPr>
        <p:spPr>
          <a:xfrm>
            <a:off x="920073" y="1919822"/>
            <a:ext cx="4779774"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67.24</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67.0</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65-69</a:t>
            </a:r>
            <a:r>
              <a:rPr lang="en-US" sz="1150" dirty="0">
                <a:solidFill>
                  <a:srgbClr val="15213F"/>
                </a:solidFill>
                <a:latin typeface="Roboto" pitchFamily="34" charset="0"/>
                <a:ea typeface="Roboto" pitchFamily="34" charset="-122"/>
                <a:cs typeface="Roboto" pitchFamily="34" charset="-120"/>
              </a:rPr>
              <a:t>. Distribución aproximadamente simétrica, con 0.65% de outliers superiores a 80. La mayoría de los estudiantes se desempeña en un rango moderado.</a:t>
            </a:r>
            <a:endParaRPr lang="en-US" sz="1150" dirty="0"/>
          </a:p>
        </p:txBody>
      </p:sp>
      <p:sp>
        <p:nvSpPr>
          <p:cNvPr id="13" name="Shape 10"/>
          <p:cNvSpPr/>
          <p:nvPr/>
        </p:nvSpPr>
        <p:spPr>
          <a:xfrm>
            <a:off x="124449" y="2982694"/>
            <a:ext cx="5864639" cy="1746290"/>
          </a:xfrm>
          <a:prstGeom prst="roundRect">
            <a:avLst>
              <a:gd name="adj" fmla="val 1266"/>
            </a:avLst>
          </a:prstGeom>
          <a:solidFill>
            <a:srgbClr val="FBFCFE"/>
          </a:solidFill>
          <a:ln w="15240">
            <a:solidFill>
              <a:srgbClr val="EB778C"/>
            </a:solidFill>
            <a:prstDash val="solid"/>
          </a:ln>
        </p:spPr>
      </p:sp>
      <p:sp>
        <p:nvSpPr>
          <p:cNvPr id="14" name="Shape 11"/>
          <p:cNvSpPr/>
          <p:nvPr/>
        </p:nvSpPr>
        <p:spPr>
          <a:xfrm>
            <a:off x="130303" y="2982694"/>
            <a:ext cx="589717" cy="1715810"/>
          </a:xfrm>
          <a:prstGeom prst="roundRect">
            <a:avLst>
              <a:gd name="adj" fmla="val 649"/>
            </a:avLst>
          </a:prstGeom>
          <a:solidFill>
            <a:srgbClr val="EB778C"/>
          </a:solidFill>
          <a:ln/>
        </p:spPr>
      </p:sp>
      <p:sp>
        <p:nvSpPr>
          <p:cNvPr id="15" name="Text 12"/>
          <p:cNvSpPr/>
          <p:nvPr/>
        </p:nvSpPr>
        <p:spPr>
          <a:xfrm>
            <a:off x="375491" y="3966568"/>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2</a:t>
            </a:r>
            <a:endParaRPr lang="en-US" sz="1700" dirty="0"/>
          </a:p>
        </p:txBody>
      </p:sp>
      <p:sp>
        <p:nvSpPr>
          <p:cNvPr id="16" name="Shape 13"/>
          <p:cNvSpPr/>
          <p:nvPr/>
        </p:nvSpPr>
        <p:spPr>
          <a:xfrm>
            <a:off x="928299" y="3087649"/>
            <a:ext cx="1084659" cy="277058"/>
          </a:xfrm>
          <a:prstGeom prst="roundRect">
            <a:avLst>
              <a:gd name="adj" fmla="val 6386"/>
            </a:avLst>
          </a:prstGeom>
          <a:solidFill>
            <a:srgbClr val="D7DFF4"/>
          </a:solidFill>
          <a:ln/>
        </p:spPr>
      </p:sp>
      <p:sp>
        <p:nvSpPr>
          <p:cNvPr id="17" name="Text 14"/>
          <p:cNvSpPr/>
          <p:nvPr/>
        </p:nvSpPr>
        <p:spPr>
          <a:xfrm>
            <a:off x="997394" y="3146430"/>
            <a:ext cx="907971"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HOURS_STUDIED</a:t>
            </a:r>
            <a:endParaRPr lang="en-US" sz="900" dirty="0"/>
          </a:p>
        </p:txBody>
      </p:sp>
      <p:sp>
        <p:nvSpPr>
          <p:cNvPr id="18" name="Text 15"/>
          <p:cNvSpPr/>
          <p:nvPr/>
        </p:nvSpPr>
        <p:spPr>
          <a:xfrm>
            <a:off x="867419" y="3477757"/>
            <a:ext cx="2368748"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Horas de estudio dedicadas</a:t>
            </a:r>
            <a:endParaRPr lang="en-US" sz="1450" dirty="0"/>
          </a:p>
        </p:txBody>
      </p:sp>
      <p:sp>
        <p:nvSpPr>
          <p:cNvPr id="19" name="Text 16"/>
          <p:cNvSpPr/>
          <p:nvPr/>
        </p:nvSpPr>
        <p:spPr>
          <a:xfrm>
            <a:off x="904329" y="3730229"/>
            <a:ext cx="4779775"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12.5</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11.0</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8-16</a:t>
            </a:r>
            <a:r>
              <a:rPr lang="en-US" sz="1150" dirty="0">
                <a:solidFill>
                  <a:srgbClr val="15213F"/>
                </a:solidFill>
                <a:latin typeface="Roboto" pitchFamily="34" charset="0"/>
                <a:ea typeface="Roboto" pitchFamily="34" charset="-122"/>
                <a:cs typeface="Roboto" pitchFamily="34" charset="-120"/>
              </a:rPr>
              <a:t>. Distribución asimétrica positiva. Algunos estudiantes dedican muchas más horas. La mayoría estudia una cantidad moderada de horas, pero hay un grupo más pequeño que estudia intensivamente.</a:t>
            </a:r>
            <a:endParaRPr lang="en-US" sz="1150" dirty="0"/>
          </a:p>
        </p:txBody>
      </p:sp>
      <p:sp>
        <p:nvSpPr>
          <p:cNvPr id="20" name="Shape 17"/>
          <p:cNvSpPr/>
          <p:nvPr/>
        </p:nvSpPr>
        <p:spPr>
          <a:xfrm>
            <a:off x="124448" y="4818197"/>
            <a:ext cx="5864639" cy="1746290"/>
          </a:xfrm>
          <a:prstGeom prst="roundRect">
            <a:avLst>
              <a:gd name="adj" fmla="val 1266"/>
            </a:avLst>
          </a:prstGeom>
          <a:solidFill>
            <a:srgbClr val="FBFCFE"/>
          </a:solidFill>
          <a:ln w="15240">
            <a:solidFill>
              <a:srgbClr val="77EBB7"/>
            </a:solidFill>
            <a:prstDash val="solid"/>
          </a:ln>
        </p:spPr>
      </p:sp>
      <p:sp>
        <p:nvSpPr>
          <p:cNvPr id="21" name="Shape 18"/>
          <p:cNvSpPr/>
          <p:nvPr/>
        </p:nvSpPr>
        <p:spPr>
          <a:xfrm>
            <a:off x="146236" y="4787717"/>
            <a:ext cx="589717" cy="1715810"/>
          </a:xfrm>
          <a:prstGeom prst="roundRect">
            <a:avLst>
              <a:gd name="adj" fmla="val 649"/>
            </a:avLst>
          </a:prstGeom>
          <a:solidFill>
            <a:srgbClr val="77EBB7"/>
          </a:solidFill>
          <a:ln/>
        </p:spPr>
      </p:sp>
      <p:sp>
        <p:nvSpPr>
          <p:cNvPr id="22" name="Text 19"/>
          <p:cNvSpPr/>
          <p:nvPr/>
        </p:nvSpPr>
        <p:spPr>
          <a:xfrm>
            <a:off x="375491" y="5860257"/>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3</a:t>
            </a:r>
            <a:endParaRPr lang="en-US" sz="1700" dirty="0"/>
          </a:p>
        </p:txBody>
      </p:sp>
      <p:sp>
        <p:nvSpPr>
          <p:cNvPr id="23" name="Shape 20"/>
          <p:cNvSpPr/>
          <p:nvPr/>
        </p:nvSpPr>
        <p:spPr>
          <a:xfrm>
            <a:off x="885340" y="4927658"/>
            <a:ext cx="919758" cy="277058"/>
          </a:xfrm>
          <a:prstGeom prst="roundRect">
            <a:avLst>
              <a:gd name="adj" fmla="val 6386"/>
            </a:avLst>
          </a:prstGeom>
          <a:solidFill>
            <a:srgbClr val="D7DFF4"/>
          </a:solidFill>
          <a:ln/>
        </p:spPr>
      </p:sp>
      <p:sp>
        <p:nvSpPr>
          <p:cNvPr id="24" name="Text 21"/>
          <p:cNvSpPr/>
          <p:nvPr/>
        </p:nvSpPr>
        <p:spPr>
          <a:xfrm>
            <a:off x="885340" y="4945006"/>
            <a:ext cx="743069"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ATTENDANCE</a:t>
            </a:r>
            <a:endParaRPr lang="en-US" sz="900" dirty="0"/>
          </a:p>
        </p:txBody>
      </p:sp>
      <p:sp>
        <p:nvSpPr>
          <p:cNvPr id="25" name="Text 22"/>
          <p:cNvSpPr/>
          <p:nvPr/>
        </p:nvSpPr>
        <p:spPr>
          <a:xfrm>
            <a:off x="867419" y="5318487"/>
            <a:ext cx="2366963"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Nivel de asistencia a clases</a:t>
            </a:r>
            <a:endParaRPr lang="en-US" sz="1450" dirty="0"/>
          </a:p>
        </p:txBody>
      </p:sp>
      <p:sp>
        <p:nvSpPr>
          <p:cNvPr id="26" name="Text 23"/>
          <p:cNvSpPr/>
          <p:nvPr/>
        </p:nvSpPr>
        <p:spPr>
          <a:xfrm>
            <a:off x="844494" y="5644813"/>
            <a:ext cx="4779775"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92%</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95%</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88-98%</a:t>
            </a:r>
            <a:r>
              <a:rPr lang="en-US" sz="1150" dirty="0">
                <a:solidFill>
                  <a:srgbClr val="15213F"/>
                </a:solidFill>
                <a:latin typeface="Roboto" pitchFamily="34" charset="0"/>
                <a:ea typeface="Roboto" pitchFamily="34" charset="-122"/>
                <a:cs typeface="Roboto" pitchFamily="34" charset="-120"/>
              </a:rPr>
              <a:t>. Distribución asimétrica negativa. La mayoría de los estudiantes tiene una alta asistencia, lo que indica un compromiso general con las clases.</a:t>
            </a:r>
            <a:endParaRPr lang="en-US" sz="1150" dirty="0"/>
          </a:p>
        </p:txBody>
      </p:sp>
      <p:sp>
        <p:nvSpPr>
          <p:cNvPr id="27" name="Shape 24"/>
          <p:cNvSpPr/>
          <p:nvPr/>
        </p:nvSpPr>
        <p:spPr>
          <a:xfrm>
            <a:off x="6247445" y="1088529"/>
            <a:ext cx="5473499" cy="1746290"/>
          </a:xfrm>
          <a:prstGeom prst="roundRect">
            <a:avLst>
              <a:gd name="adj" fmla="val 1266"/>
            </a:avLst>
          </a:prstGeom>
          <a:solidFill>
            <a:srgbClr val="FBFCFE"/>
          </a:solidFill>
          <a:ln w="15240">
            <a:solidFill>
              <a:srgbClr val="EBC777"/>
            </a:solidFill>
            <a:prstDash val="solid"/>
          </a:ln>
        </p:spPr>
      </p:sp>
      <p:sp>
        <p:nvSpPr>
          <p:cNvPr id="28" name="Shape 25"/>
          <p:cNvSpPr/>
          <p:nvPr/>
        </p:nvSpPr>
        <p:spPr>
          <a:xfrm>
            <a:off x="6262685" y="1103769"/>
            <a:ext cx="589717" cy="1715810"/>
          </a:xfrm>
          <a:prstGeom prst="roundRect">
            <a:avLst>
              <a:gd name="adj" fmla="val 649"/>
            </a:avLst>
          </a:prstGeom>
          <a:solidFill>
            <a:srgbClr val="EBC777"/>
          </a:solidFill>
          <a:ln/>
        </p:spPr>
      </p:sp>
      <p:sp>
        <p:nvSpPr>
          <p:cNvPr id="29" name="Text 26"/>
          <p:cNvSpPr/>
          <p:nvPr/>
        </p:nvSpPr>
        <p:spPr>
          <a:xfrm>
            <a:off x="6446994" y="1823502"/>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1</a:t>
            </a:r>
            <a:endParaRPr lang="en-US" sz="1700" dirty="0"/>
          </a:p>
        </p:txBody>
      </p:sp>
      <p:sp>
        <p:nvSpPr>
          <p:cNvPr id="30" name="Shape 27"/>
          <p:cNvSpPr/>
          <p:nvPr/>
        </p:nvSpPr>
        <p:spPr>
          <a:xfrm>
            <a:off x="6999801" y="1251168"/>
            <a:ext cx="1215985" cy="277058"/>
          </a:xfrm>
          <a:prstGeom prst="roundRect">
            <a:avLst>
              <a:gd name="adj" fmla="val 6386"/>
            </a:avLst>
          </a:prstGeom>
          <a:solidFill>
            <a:srgbClr val="D7DFF4"/>
          </a:solidFill>
          <a:ln/>
        </p:spPr>
      </p:sp>
      <p:sp>
        <p:nvSpPr>
          <p:cNvPr id="31" name="Text 28"/>
          <p:cNvSpPr/>
          <p:nvPr/>
        </p:nvSpPr>
        <p:spPr>
          <a:xfrm>
            <a:off x="7088146" y="1295340"/>
            <a:ext cx="1039297"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PREVIOUS_SCORES</a:t>
            </a:r>
            <a:endParaRPr lang="en-US" sz="900" dirty="0"/>
          </a:p>
        </p:txBody>
      </p:sp>
      <p:sp>
        <p:nvSpPr>
          <p:cNvPr id="32" name="Text 29"/>
          <p:cNvSpPr/>
          <p:nvPr/>
        </p:nvSpPr>
        <p:spPr>
          <a:xfrm>
            <a:off x="6999801" y="1587163"/>
            <a:ext cx="2144435"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Calificaciones anteriores</a:t>
            </a:r>
            <a:endParaRPr lang="en-US" sz="1450" dirty="0"/>
          </a:p>
        </p:txBody>
      </p:sp>
      <p:sp>
        <p:nvSpPr>
          <p:cNvPr id="33" name="Text 30"/>
          <p:cNvSpPr/>
          <p:nvPr/>
        </p:nvSpPr>
        <p:spPr>
          <a:xfrm>
            <a:off x="6999802" y="1964948"/>
            <a:ext cx="4721142"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68.1</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68.5</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64-72</a:t>
            </a:r>
            <a:r>
              <a:rPr lang="en-US" sz="1150" dirty="0">
                <a:solidFill>
                  <a:srgbClr val="15213F"/>
                </a:solidFill>
                <a:latin typeface="Roboto" pitchFamily="34" charset="0"/>
                <a:ea typeface="Roboto" pitchFamily="34" charset="-122"/>
                <a:cs typeface="Roboto" pitchFamily="34" charset="-120"/>
              </a:rPr>
              <a:t>. Distribución simétrica. Las calificaciones anteriores son consistentes con las del examen actual, sugiriendo una estabilidad en el rendimiento académico.</a:t>
            </a:r>
            <a:endParaRPr lang="en-US" sz="1150" dirty="0"/>
          </a:p>
        </p:txBody>
      </p:sp>
      <p:sp>
        <p:nvSpPr>
          <p:cNvPr id="34" name="Shape 31"/>
          <p:cNvSpPr/>
          <p:nvPr/>
        </p:nvSpPr>
        <p:spPr>
          <a:xfrm>
            <a:off x="6262685" y="2967632"/>
            <a:ext cx="5542770" cy="1746290"/>
          </a:xfrm>
          <a:prstGeom prst="roundRect">
            <a:avLst>
              <a:gd name="adj" fmla="val 1266"/>
            </a:avLst>
          </a:prstGeom>
          <a:solidFill>
            <a:srgbClr val="FBFCFE"/>
          </a:solidFill>
          <a:ln w="15240">
            <a:solidFill>
              <a:srgbClr val="778CEB"/>
            </a:solidFill>
            <a:prstDash val="solid"/>
          </a:ln>
        </p:spPr>
      </p:sp>
      <p:sp>
        <p:nvSpPr>
          <p:cNvPr id="35" name="Shape 32"/>
          <p:cNvSpPr/>
          <p:nvPr/>
        </p:nvSpPr>
        <p:spPr>
          <a:xfrm>
            <a:off x="6277925" y="2982872"/>
            <a:ext cx="589717" cy="1715810"/>
          </a:xfrm>
          <a:prstGeom prst="roundRect">
            <a:avLst>
              <a:gd name="adj" fmla="val 649"/>
            </a:avLst>
          </a:prstGeom>
          <a:solidFill>
            <a:srgbClr val="778CEB"/>
          </a:solidFill>
          <a:ln/>
        </p:spPr>
      </p:sp>
      <p:sp>
        <p:nvSpPr>
          <p:cNvPr id="36" name="Text 33"/>
          <p:cNvSpPr/>
          <p:nvPr/>
        </p:nvSpPr>
        <p:spPr>
          <a:xfrm>
            <a:off x="6462234" y="3702605"/>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2</a:t>
            </a:r>
            <a:endParaRPr lang="en-US" sz="1700" dirty="0"/>
          </a:p>
        </p:txBody>
      </p:sp>
      <p:sp>
        <p:nvSpPr>
          <p:cNvPr id="37" name="Shape 34"/>
          <p:cNvSpPr/>
          <p:nvPr/>
        </p:nvSpPr>
        <p:spPr>
          <a:xfrm>
            <a:off x="7015041" y="3130271"/>
            <a:ext cx="1339810" cy="277058"/>
          </a:xfrm>
          <a:prstGeom prst="roundRect">
            <a:avLst>
              <a:gd name="adj" fmla="val 6386"/>
            </a:avLst>
          </a:prstGeom>
          <a:solidFill>
            <a:srgbClr val="D7DFF4"/>
          </a:solidFill>
          <a:ln/>
        </p:spPr>
      </p:sp>
      <p:sp>
        <p:nvSpPr>
          <p:cNvPr id="38" name="Text 35"/>
          <p:cNvSpPr/>
          <p:nvPr/>
        </p:nvSpPr>
        <p:spPr>
          <a:xfrm>
            <a:off x="7103386" y="3174443"/>
            <a:ext cx="1163122"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TUTORING_SESSIONS</a:t>
            </a:r>
            <a:endParaRPr lang="en-US" sz="900" dirty="0"/>
          </a:p>
        </p:txBody>
      </p:sp>
      <p:sp>
        <p:nvSpPr>
          <p:cNvPr id="39" name="Text 36"/>
          <p:cNvSpPr/>
          <p:nvPr/>
        </p:nvSpPr>
        <p:spPr>
          <a:xfrm>
            <a:off x="7015041" y="3466266"/>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Sesiones de tutoría</a:t>
            </a:r>
            <a:endParaRPr lang="en-US" sz="1450" dirty="0"/>
          </a:p>
        </p:txBody>
      </p:sp>
      <p:sp>
        <p:nvSpPr>
          <p:cNvPr id="40" name="Text 37"/>
          <p:cNvSpPr/>
          <p:nvPr/>
        </p:nvSpPr>
        <p:spPr>
          <a:xfrm>
            <a:off x="7015042" y="3844051"/>
            <a:ext cx="4679578"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1.8</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1.0</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0-3</a:t>
            </a:r>
            <a:r>
              <a:rPr lang="en-US" sz="1150" dirty="0">
                <a:solidFill>
                  <a:srgbClr val="15213F"/>
                </a:solidFill>
                <a:latin typeface="Roboto" pitchFamily="34" charset="0"/>
                <a:ea typeface="Roboto" pitchFamily="34" charset="-122"/>
                <a:cs typeface="Roboto" pitchFamily="34" charset="-120"/>
              </a:rPr>
              <a:t>. Distribución asimétrica positiva. Indica que un subgrupo de estudiantes busca tutorías adicionales, mientras que otros no lo hacen o lo hacen esporádicamente.</a:t>
            </a:r>
            <a:endParaRPr lang="en-US" sz="1150" dirty="0"/>
          </a:p>
        </p:txBody>
      </p:sp>
      <p:sp>
        <p:nvSpPr>
          <p:cNvPr id="41" name="Shape 38"/>
          <p:cNvSpPr/>
          <p:nvPr/>
        </p:nvSpPr>
        <p:spPr>
          <a:xfrm>
            <a:off x="6277925" y="4849052"/>
            <a:ext cx="5515061" cy="1746290"/>
          </a:xfrm>
          <a:prstGeom prst="roundRect">
            <a:avLst>
              <a:gd name="adj" fmla="val 1266"/>
            </a:avLst>
          </a:prstGeom>
          <a:solidFill>
            <a:srgbClr val="FBFCFE"/>
          </a:solidFill>
          <a:ln w="15240">
            <a:solidFill>
              <a:srgbClr val="B777EB"/>
            </a:solidFill>
            <a:prstDash val="solid"/>
          </a:ln>
        </p:spPr>
      </p:sp>
      <p:sp>
        <p:nvSpPr>
          <p:cNvPr id="42" name="Shape 39"/>
          <p:cNvSpPr/>
          <p:nvPr/>
        </p:nvSpPr>
        <p:spPr>
          <a:xfrm>
            <a:off x="6293165" y="4864292"/>
            <a:ext cx="589717" cy="1715810"/>
          </a:xfrm>
          <a:prstGeom prst="roundRect">
            <a:avLst>
              <a:gd name="adj" fmla="val 649"/>
            </a:avLst>
          </a:prstGeom>
          <a:solidFill>
            <a:srgbClr val="B777EB"/>
          </a:solidFill>
          <a:ln/>
        </p:spPr>
      </p:sp>
      <p:sp>
        <p:nvSpPr>
          <p:cNvPr id="43" name="Text 40"/>
          <p:cNvSpPr/>
          <p:nvPr/>
        </p:nvSpPr>
        <p:spPr>
          <a:xfrm>
            <a:off x="6477474" y="5584025"/>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3</a:t>
            </a:r>
            <a:endParaRPr lang="en-US" sz="1700" dirty="0"/>
          </a:p>
        </p:txBody>
      </p:sp>
      <p:sp>
        <p:nvSpPr>
          <p:cNvPr id="44" name="Shape 41"/>
          <p:cNvSpPr/>
          <p:nvPr/>
        </p:nvSpPr>
        <p:spPr>
          <a:xfrm>
            <a:off x="7030281" y="5011691"/>
            <a:ext cx="955953" cy="277058"/>
          </a:xfrm>
          <a:prstGeom prst="roundRect">
            <a:avLst>
              <a:gd name="adj" fmla="val 6386"/>
            </a:avLst>
          </a:prstGeom>
          <a:solidFill>
            <a:srgbClr val="D7DFF4"/>
          </a:solidFill>
          <a:ln/>
        </p:spPr>
      </p:sp>
      <p:sp>
        <p:nvSpPr>
          <p:cNvPr id="45" name="Text 42"/>
          <p:cNvSpPr/>
          <p:nvPr/>
        </p:nvSpPr>
        <p:spPr>
          <a:xfrm>
            <a:off x="7118626" y="5055863"/>
            <a:ext cx="779264" cy="188714"/>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SLEEP_HOURS</a:t>
            </a:r>
            <a:endParaRPr lang="en-US" sz="900" dirty="0"/>
          </a:p>
        </p:txBody>
      </p:sp>
      <p:sp>
        <p:nvSpPr>
          <p:cNvPr id="46" name="Text 43"/>
          <p:cNvSpPr/>
          <p:nvPr/>
        </p:nvSpPr>
        <p:spPr>
          <a:xfrm>
            <a:off x="7030281" y="5347686"/>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15213F"/>
                </a:solidFill>
                <a:latin typeface="Roboto Slab" pitchFamily="34" charset="0"/>
                <a:ea typeface="Roboto Slab" pitchFamily="34" charset="-122"/>
                <a:cs typeface="Roboto Slab" pitchFamily="34" charset="-120"/>
              </a:rPr>
              <a:t>Horas de sueño</a:t>
            </a:r>
            <a:endParaRPr lang="en-US" sz="1450" dirty="0"/>
          </a:p>
        </p:txBody>
      </p:sp>
      <p:sp>
        <p:nvSpPr>
          <p:cNvPr id="47" name="Text 44"/>
          <p:cNvSpPr/>
          <p:nvPr/>
        </p:nvSpPr>
        <p:spPr>
          <a:xfrm>
            <a:off x="7030281" y="5725471"/>
            <a:ext cx="4554887"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Media: </a:t>
            </a:r>
            <a:r>
              <a:rPr lang="en-US" sz="1150" b="1" dirty="0">
                <a:solidFill>
                  <a:srgbClr val="15213F"/>
                </a:solidFill>
                <a:latin typeface="Roboto" pitchFamily="34" charset="0"/>
                <a:ea typeface="Roboto" pitchFamily="34" charset="-122"/>
                <a:cs typeface="Roboto" pitchFamily="34" charset="-120"/>
              </a:rPr>
              <a:t>7.1</a:t>
            </a:r>
            <a:r>
              <a:rPr lang="en-US" sz="1150" dirty="0">
                <a:solidFill>
                  <a:srgbClr val="15213F"/>
                </a:solidFill>
                <a:latin typeface="Roboto" pitchFamily="34" charset="0"/>
                <a:ea typeface="Roboto" pitchFamily="34" charset="-122"/>
                <a:cs typeface="Roboto" pitchFamily="34" charset="-120"/>
              </a:rPr>
              <a:t>, Mediana: </a:t>
            </a:r>
            <a:r>
              <a:rPr lang="en-US" sz="1150" b="1" dirty="0">
                <a:solidFill>
                  <a:srgbClr val="15213F"/>
                </a:solidFill>
                <a:latin typeface="Roboto" pitchFamily="34" charset="0"/>
                <a:ea typeface="Roboto" pitchFamily="34" charset="-122"/>
                <a:cs typeface="Roboto" pitchFamily="34" charset="-120"/>
              </a:rPr>
              <a:t>7.0</a:t>
            </a:r>
            <a:r>
              <a:rPr lang="en-US" sz="1150" dirty="0">
                <a:solidFill>
                  <a:srgbClr val="15213F"/>
                </a:solidFill>
                <a:latin typeface="Roboto" pitchFamily="34" charset="0"/>
                <a:ea typeface="Roboto" pitchFamily="34" charset="-122"/>
                <a:cs typeface="Roboto" pitchFamily="34" charset="-120"/>
              </a:rPr>
              <a:t>, IQR: </a:t>
            </a:r>
            <a:r>
              <a:rPr lang="en-US" sz="1150" b="1" dirty="0">
                <a:solidFill>
                  <a:srgbClr val="15213F"/>
                </a:solidFill>
                <a:latin typeface="Roboto" pitchFamily="34" charset="0"/>
                <a:ea typeface="Roboto" pitchFamily="34" charset="-122"/>
                <a:cs typeface="Roboto" pitchFamily="34" charset="-120"/>
              </a:rPr>
              <a:t>6-8</a:t>
            </a:r>
            <a:r>
              <a:rPr lang="en-US" sz="1150" dirty="0">
                <a:solidFill>
                  <a:srgbClr val="15213F"/>
                </a:solidFill>
                <a:latin typeface="Roboto" pitchFamily="34" charset="0"/>
                <a:ea typeface="Roboto" pitchFamily="34" charset="-122"/>
                <a:cs typeface="Roboto" pitchFamily="34" charset="-120"/>
              </a:rPr>
              <a:t>. Distribución simétrica, con pocos valores extremos. La mayoría de los estudiantes mantiene patrones de sueño saludables, lo cual puede influir positivamente en el rendimiento.</a:t>
            </a:r>
            <a:endParaRPr lang="en-US" sz="1150" dirty="0"/>
          </a:p>
        </p:txBody>
      </p:sp>
    </p:spTree>
    <p:extLst>
      <p:ext uri="{BB962C8B-B14F-4D97-AF65-F5344CB8AC3E}">
        <p14:creationId xmlns:p14="http://schemas.microsoft.com/office/powerpoint/2010/main" val="2898768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24"/>
          <p:cNvSpPr/>
          <p:nvPr/>
        </p:nvSpPr>
        <p:spPr>
          <a:xfrm>
            <a:off x="5686385" y="1184971"/>
            <a:ext cx="5588079" cy="1476772"/>
          </a:xfrm>
          <a:prstGeom prst="roundRect">
            <a:avLst>
              <a:gd name="adj" fmla="val 1266"/>
            </a:avLst>
          </a:prstGeom>
          <a:solidFill>
            <a:srgbClr val="FBFCFE"/>
          </a:solidFill>
          <a:ln w="15240">
            <a:solidFill>
              <a:srgbClr val="ED5565"/>
            </a:solidFill>
            <a:prstDash val="solid"/>
          </a:ln>
        </p:spPr>
      </p:sp>
      <p:sp>
        <p:nvSpPr>
          <p:cNvPr id="45" name="Text 30"/>
          <p:cNvSpPr/>
          <p:nvPr/>
        </p:nvSpPr>
        <p:spPr>
          <a:xfrm>
            <a:off x="6419969" y="1939983"/>
            <a:ext cx="4451231" cy="701516"/>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Low </a:t>
            </a:r>
            <a:r>
              <a:rPr lang="en-US" sz="1150" b="1" dirty="0">
                <a:solidFill>
                  <a:srgbClr val="15213F"/>
                </a:solidFill>
                <a:latin typeface="Roboto" pitchFamily="34" charset="0"/>
                <a:ea typeface="Roboto" pitchFamily="34" charset="-122"/>
                <a:cs typeface="Roboto" pitchFamily="34" charset="-120"/>
              </a:rPr>
              <a:t>40%</a:t>
            </a:r>
            <a:r>
              <a:rPr lang="en-US" sz="1150" dirty="0">
                <a:solidFill>
                  <a:srgbClr val="15213F"/>
                </a:solidFill>
                <a:latin typeface="Roboto" pitchFamily="34" charset="0"/>
                <a:ea typeface="Roboto" pitchFamily="34" charset="-122"/>
                <a:cs typeface="Roboto" pitchFamily="34" charset="-120"/>
              </a:rPr>
              <a:t>, Medium </a:t>
            </a:r>
            <a:r>
              <a:rPr lang="en-US" sz="1150" b="1" dirty="0">
                <a:solidFill>
                  <a:srgbClr val="15213F"/>
                </a:solidFill>
                <a:latin typeface="Roboto" pitchFamily="34" charset="0"/>
                <a:ea typeface="Roboto" pitchFamily="34" charset="-122"/>
                <a:cs typeface="Roboto" pitchFamily="34" charset="-120"/>
              </a:rPr>
              <a:t>40%</a:t>
            </a:r>
            <a:r>
              <a:rPr lang="en-US" sz="1150" dirty="0">
                <a:solidFill>
                  <a:srgbClr val="15213F"/>
                </a:solidFill>
                <a:latin typeface="Roboto" pitchFamily="34" charset="0"/>
                <a:ea typeface="Roboto" pitchFamily="34" charset="-122"/>
                <a:cs typeface="Roboto" pitchFamily="34" charset="-120"/>
              </a:rPr>
              <a:t>, High </a:t>
            </a:r>
            <a:r>
              <a:rPr lang="en-US" sz="1150" b="1" dirty="0">
                <a:solidFill>
                  <a:srgbClr val="15213F"/>
                </a:solidFill>
                <a:latin typeface="Roboto" pitchFamily="34" charset="0"/>
                <a:ea typeface="Roboto" pitchFamily="34" charset="-122"/>
                <a:cs typeface="Roboto" pitchFamily="34" charset="-120"/>
              </a:rPr>
              <a:t>19%</a:t>
            </a:r>
            <a:r>
              <a:rPr lang="en-US" sz="1150" dirty="0">
                <a:solidFill>
                  <a:srgbClr val="15213F"/>
                </a:solidFill>
                <a:latin typeface="Roboto" pitchFamily="34" charset="0"/>
                <a:ea typeface="Roboto" pitchFamily="34" charset="-122"/>
                <a:cs typeface="Roboto" pitchFamily="34" charset="-120"/>
              </a:rPr>
              <a:t>. La muestra está compuesta principalmente por estudiantes de ingresos bajos a medios; los ingresos altos son un grupo más pequeño.</a:t>
            </a:r>
            <a:endParaRPr lang="en-US" sz="1150" dirty="0"/>
          </a:p>
        </p:txBody>
      </p:sp>
      <p:sp>
        <p:nvSpPr>
          <p:cNvPr id="46" name="Shape 31"/>
          <p:cNvSpPr/>
          <p:nvPr/>
        </p:nvSpPr>
        <p:spPr>
          <a:xfrm>
            <a:off x="6190019" y="2757350"/>
            <a:ext cx="5084445" cy="1553407"/>
          </a:xfrm>
          <a:prstGeom prst="roundRect">
            <a:avLst>
              <a:gd name="adj" fmla="val 1464"/>
            </a:avLst>
          </a:prstGeom>
          <a:solidFill>
            <a:srgbClr val="FBFCFE"/>
          </a:solidFill>
          <a:ln w="15240">
            <a:solidFill>
              <a:srgbClr val="5D9CEC"/>
            </a:solidFill>
            <a:prstDash val="solid"/>
          </a:ln>
        </p:spPr>
      </p:sp>
      <p:sp>
        <p:nvSpPr>
          <p:cNvPr id="47" name="Text 37"/>
          <p:cNvSpPr/>
          <p:nvPr/>
        </p:nvSpPr>
        <p:spPr>
          <a:xfrm>
            <a:off x="6375041" y="3688913"/>
            <a:ext cx="4899423" cy="467678"/>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Public </a:t>
            </a:r>
            <a:r>
              <a:rPr lang="en-US" sz="1150" b="1" dirty="0">
                <a:solidFill>
                  <a:srgbClr val="15213F"/>
                </a:solidFill>
                <a:latin typeface="Roboto" pitchFamily="34" charset="0"/>
                <a:ea typeface="Roboto" pitchFamily="34" charset="-122"/>
                <a:cs typeface="Roboto" pitchFamily="34" charset="-120"/>
              </a:rPr>
              <a:t>70%</a:t>
            </a:r>
            <a:r>
              <a:rPr lang="en-US" sz="1150" dirty="0">
                <a:solidFill>
                  <a:srgbClr val="15213F"/>
                </a:solidFill>
                <a:latin typeface="Roboto" pitchFamily="34" charset="0"/>
                <a:ea typeface="Roboto" pitchFamily="34" charset="-122"/>
                <a:cs typeface="Roboto" pitchFamily="34" charset="-120"/>
              </a:rPr>
              <a:t>, Private </a:t>
            </a:r>
            <a:r>
              <a:rPr lang="en-US" sz="1150" b="1" dirty="0">
                <a:solidFill>
                  <a:srgbClr val="15213F"/>
                </a:solidFill>
                <a:latin typeface="Roboto" pitchFamily="34" charset="0"/>
                <a:ea typeface="Roboto" pitchFamily="34" charset="-122"/>
                <a:cs typeface="Roboto" pitchFamily="34" charset="-120"/>
              </a:rPr>
              <a:t>30%</a:t>
            </a:r>
            <a:r>
              <a:rPr lang="en-US" sz="1150" dirty="0">
                <a:solidFill>
                  <a:srgbClr val="15213F"/>
                </a:solidFill>
                <a:latin typeface="Roboto" pitchFamily="34" charset="0"/>
                <a:ea typeface="Roboto" pitchFamily="34" charset="-122"/>
                <a:cs typeface="Roboto" pitchFamily="34" charset="-120"/>
              </a:rPr>
              <a:t>. Clara mayoría en escuelas públicas; el análisis está más influenciado por la realidad de las escuelas públicas.</a:t>
            </a:r>
            <a:endParaRPr lang="en-US" sz="1150" dirty="0"/>
          </a:p>
        </p:txBody>
      </p:sp>
      <p:sp>
        <p:nvSpPr>
          <p:cNvPr id="48" name="Shape 38"/>
          <p:cNvSpPr/>
          <p:nvPr/>
        </p:nvSpPr>
        <p:spPr>
          <a:xfrm>
            <a:off x="6230897" y="4544793"/>
            <a:ext cx="5043567" cy="1453751"/>
          </a:xfrm>
          <a:prstGeom prst="roundRect">
            <a:avLst>
              <a:gd name="adj" fmla="val 1464"/>
            </a:avLst>
          </a:prstGeom>
          <a:solidFill>
            <a:srgbClr val="FBFCFE"/>
          </a:solidFill>
          <a:ln w="15240">
            <a:solidFill>
              <a:srgbClr val="FC6E51"/>
            </a:solidFill>
            <a:prstDash val="solid"/>
          </a:ln>
        </p:spPr>
      </p:sp>
      <p:sp>
        <p:nvSpPr>
          <p:cNvPr id="49" name="Text 44"/>
          <p:cNvSpPr/>
          <p:nvPr/>
        </p:nvSpPr>
        <p:spPr>
          <a:xfrm>
            <a:off x="6361864" y="5278497"/>
            <a:ext cx="4806318" cy="467678"/>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No </a:t>
            </a:r>
            <a:r>
              <a:rPr lang="en-US" sz="1150" b="1" dirty="0">
                <a:solidFill>
                  <a:srgbClr val="15213F"/>
                </a:solidFill>
                <a:latin typeface="Roboto" pitchFamily="34" charset="0"/>
                <a:ea typeface="Roboto" pitchFamily="34" charset="-122"/>
                <a:cs typeface="Roboto" pitchFamily="34" charset="-120"/>
              </a:rPr>
              <a:t>89-90%</a:t>
            </a:r>
            <a:r>
              <a:rPr lang="en-US" sz="1150" dirty="0">
                <a:solidFill>
                  <a:srgbClr val="15213F"/>
                </a:solidFill>
                <a:latin typeface="Roboto" pitchFamily="34" charset="0"/>
                <a:ea typeface="Roboto" pitchFamily="34" charset="-122"/>
                <a:cs typeface="Roboto" pitchFamily="34" charset="-120"/>
              </a:rPr>
              <a:t>, Yes </a:t>
            </a:r>
            <a:r>
              <a:rPr lang="en-US" sz="1150" b="1" dirty="0">
                <a:solidFill>
                  <a:srgbClr val="15213F"/>
                </a:solidFill>
                <a:latin typeface="Roboto" pitchFamily="34" charset="0"/>
                <a:ea typeface="Roboto" pitchFamily="34" charset="-122"/>
                <a:cs typeface="Roboto" pitchFamily="34" charset="-120"/>
              </a:rPr>
              <a:t>10-11%</a:t>
            </a:r>
            <a:r>
              <a:rPr lang="en-US" sz="1150" dirty="0">
                <a:solidFill>
                  <a:srgbClr val="15213F"/>
                </a:solidFill>
                <a:latin typeface="Roboto" pitchFamily="34" charset="0"/>
                <a:ea typeface="Roboto" pitchFamily="34" charset="-122"/>
                <a:cs typeface="Roboto" pitchFamily="34" charset="-120"/>
              </a:rPr>
              <a:t>. Minoría con discapacidades, pero con tamaño suficiente para analizar diferencias de rendimiento; relevante para inclusión y apoyo.</a:t>
            </a:r>
            <a:endParaRPr lang="en-US" sz="1150" dirty="0"/>
          </a:p>
        </p:txBody>
      </p:sp>
      <p:sp>
        <p:nvSpPr>
          <p:cNvPr id="4" name="Shape 0"/>
          <p:cNvSpPr/>
          <p:nvPr/>
        </p:nvSpPr>
        <p:spPr>
          <a:xfrm>
            <a:off x="833973" y="313313"/>
            <a:ext cx="1709142" cy="274677"/>
          </a:xfrm>
          <a:prstGeom prst="roundRect">
            <a:avLst>
              <a:gd name="adj" fmla="val 6388"/>
            </a:avLst>
          </a:prstGeom>
          <a:solidFill>
            <a:srgbClr val="D7DFF4"/>
          </a:solidFill>
          <a:ln/>
        </p:spPr>
      </p:sp>
      <p:pic>
        <p:nvPicPr>
          <p:cNvPr id="5" name="Image 0" descr="preencoded.png"/>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74871" y="697944"/>
            <a:ext cx="116919" cy="116919"/>
          </a:xfrm>
          <a:prstGeom prst="rect">
            <a:avLst/>
          </a:prstGeom>
        </p:spPr>
      </p:pic>
      <p:sp>
        <p:nvSpPr>
          <p:cNvPr id="6" name="Text 1"/>
          <p:cNvSpPr/>
          <p:nvPr/>
        </p:nvSpPr>
        <p:spPr>
          <a:xfrm>
            <a:off x="933330" y="344269"/>
            <a:ext cx="1358503"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ANÁLISIS EXPLORATORIO</a:t>
            </a:r>
            <a:endParaRPr lang="en-US" sz="900" dirty="0"/>
          </a:p>
        </p:txBody>
      </p:sp>
      <p:sp>
        <p:nvSpPr>
          <p:cNvPr id="7" name="Text 2"/>
          <p:cNvSpPr/>
          <p:nvPr/>
        </p:nvSpPr>
        <p:spPr>
          <a:xfrm>
            <a:off x="787242" y="675305"/>
            <a:ext cx="8347829" cy="456843"/>
          </a:xfrm>
          <a:prstGeom prst="rect">
            <a:avLst/>
          </a:prstGeom>
          <a:noFill/>
          <a:ln/>
        </p:spPr>
        <p:txBody>
          <a:bodyPr wrap="none" lIns="0" tIns="0" rIns="0" bIns="0" rtlCol="0" anchor="t"/>
          <a:lstStyle/>
          <a:p>
            <a:pPr marL="0" indent="0" algn="l">
              <a:lnSpc>
                <a:spcPts val="3550"/>
              </a:lnSpc>
              <a:buNone/>
            </a:pPr>
            <a:r>
              <a:rPr lang="en-US" sz="2850" dirty="0">
                <a:solidFill>
                  <a:srgbClr val="3257B8"/>
                </a:solidFill>
                <a:latin typeface="Roboto Slab" pitchFamily="34" charset="0"/>
                <a:ea typeface="Roboto Slab" pitchFamily="34" charset="-122"/>
                <a:cs typeface="Roboto Slab" pitchFamily="34" charset="-120"/>
              </a:rPr>
              <a:t>Análisis univariante de las variables categóricas</a:t>
            </a:r>
            <a:endParaRPr lang="en-US" sz="2850" dirty="0"/>
          </a:p>
        </p:txBody>
      </p:sp>
      <p:sp>
        <p:nvSpPr>
          <p:cNvPr id="8" name="Shape 3"/>
          <p:cNvSpPr/>
          <p:nvPr/>
        </p:nvSpPr>
        <p:spPr>
          <a:xfrm>
            <a:off x="787242" y="1183223"/>
            <a:ext cx="4584858" cy="1498283"/>
          </a:xfrm>
          <a:prstGeom prst="roundRect">
            <a:avLst>
              <a:gd name="adj" fmla="val 1464"/>
            </a:avLst>
          </a:prstGeom>
          <a:solidFill>
            <a:srgbClr val="FBFCFE"/>
          </a:solidFill>
          <a:ln w="15240">
            <a:solidFill>
              <a:srgbClr val="A0D468"/>
            </a:solidFill>
            <a:prstDash val="solid"/>
          </a:ln>
        </p:spPr>
      </p:sp>
      <p:sp>
        <p:nvSpPr>
          <p:cNvPr id="9" name="Shape 4"/>
          <p:cNvSpPr/>
          <p:nvPr/>
        </p:nvSpPr>
        <p:spPr>
          <a:xfrm>
            <a:off x="802481" y="1198463"/>
            <a:ext cx="584835" cy="1467803"/>
          </a:xfrm>
          <a:prstGeom prst="roundRect">
            <a:avLst>
              <a:gd name="adj" fmla="val 623"/>
            </a:avLst>
          </a:prstGeom>
          <a:solidFill>
            <a:srgbClr val="A0D468"/>
          </a:solidFill>
          <a:ln/>
        </p:spPr>
      </p:sp>
      <p:sp>
        <p:nvSpPr>
          <p:cNvPr id="10" name="Text 5"/>
          <p:cNvSpPr/>
          <p:nvPr/>
        </p:nvSpPr>
        <p:spPr>
          <a:xfrm>
            <a:off x="985242" y="1795323"/>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1</a:t>
            </a:r>
            <a:endParaRPr lang="en-US" sz="1700" dirty="0"/>
          </a:p>
        </p:txBody>
      </p:sp>
      <p:sp>
        <p:nvSpPr>
          <p:cNvPr id="11" name="Shape 6"/>
          <p:cNvSpPr/>
          <p:nvPr/>
        </p:nvSpPr>
        <p:spPr>
          <a:xfrm>
            <a:off x="1533525" y="1344672"/>
            <a:ext cx="1248370" cy="274677"/>
          </a:xfrm>
          <a:prstGeom prst="roundRect">
            <a:avLst>
              <a:gd name="adj" fmla="val 6388"/>
            </a:avLst>
          </a:prstGeom>
          <a:solidFill>
            <a:srgbClr val="D7DFF4"/>
          </a:solidFill>
          <a:ln/>
        </p:spPr>
      </p:sp>
      <p:sp>
        <p:nvSpPr>
          <p:cNvPr id="12" name="Text 7"/>
          <p:cNvSpPr/>
          <p:nvPr/>
        </p:nvSpPr>
        <p:spPr>
          <a:xfrm>
            <a:off x="1621155" y="1388487"/>
            <a:ext cx="1073110"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MOTIVATION_LEVEL</a:t>
            </a:r>
            <a:endParaRPr lang="en-US" sz="900" dirty="0"/>
          </a:p>
        </p:txBody>
      </p:sp>
      <p:sp>
        <p:nvSpPr>
          <p:cNvPr id="13" name="Text 8"/>
          <p:cNvSpPr/>
          <p:nvPr/>
        </p:nvSpPr>
        <p:spPr>
          <a:xfrm>
            <a:off x="1533525" y="1677809"/>
            <a:ext cx="2985968"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Nivel de motivación del estudiante</a:t>
            </a:r>
            <a:endParaRPr lang="en-US" sz="1400" dirty="0"/>
          </a:p>
        </p:txBody>
      </p:sp>
      <p:sp>
        <p:nvSpPr>
          <p:cNvPr id="14" name="Text 9"/>
          <p:cNvSpPr/>
          <p:nvPr/>
        </p:nvSpPr>
        <p:spPr>
          <a:xfrm>
            <a:off x="1533524" y="1870967"/>
            <a:ext cx="3978275" cy="467678"/>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Medium </a:t>
            </a:r>
            <a:r>
              <a:rPr lang="en-US" sz="1150" b="1" dirty="0">
                <a:solidFill>
                  <a:srgbClr val="15213F"/>
                </a:solidFill>
                <a:latin typeface="Roboto" pitchFamily="34" charset="0"/>
                <a:ea typeface="Roboto" pitchFamily="34" charset="-122"/>
                <a:cs typeface="Roboto" pitchFamily="34" charset="-120"/>
              </a:rPr>
              <a:t>50-51%</a:t>
            </a:r>
            <a:r>
              <a:rPr lang="en-US" sz="1150" dirty="0">
                <a:solidFill>
                  <a:srgbClr val="15213F"/>
                </a:solidFill>
                <a:latin typeface="Roboto" pitchFamily="34" charset="0"/>
                <a:ea typeface="Roboto" pitchFamily="34" charset="-122"/>
                <a:cs typeface="Roboto" pitchFamily="34" charset="-120"/>
              </a:rPr>
              <a:t>, Low </a:t>
            </a:r>
            <a:r>
              <a:rPr lang="en-US" sz="1150" b="1" dirty="0">
                <a:solidFill>
                  <a:srgbClr val="15213F"/>
                </a:solidFill>
                <a:latin typeface="Roboto" pitchFamily="34" charset="0"/>
                <a:ea typeface="Roboto" pitchFamily="34" charset="-122"/>
                <a:cs typeface="Roboto" pitchFamily="34" charset="-120"/>
              </a:rPr>
              <a:t>29%</a:t>
            </a:r>
            <a:r>
              <a:rPr lang="en-US" sz="1150" dirty="0">
                <a:solidFill>
                  <a:srgbClr val="15213F"/>
                </a:solidFill>
                <a:latin typeface="Roboto" pitchFamily="34" charset="0"/>
                <a:ea typeface="Roboto" pitchFamily="34" charset="-122"/>
                <a:cs typeface="Roboto" pitchFamily="34" charset="-120"/>
              </a:rPr>
              <a:t>, High </a:t>
            </a:r>
            <a:r>
              <a:rPr lang="en-US" sz="1150" b="1" dirty="0">
                <a:solidFill>
                  <a:srgbClr val="15213F"/>
                </a:solidFill>
                <a:latin typeface="Roboto" pitchFamily="34" charset="0"/>
                <a:ea typeface="Roboto" pitchFamily="34" charset="-122"/>
                <a:cs typeface="Roboto" pitchFamily="34" charset="-120"/>
              </a:rPr>
              <a:t>20%</a:t>
            </a:r>
            <a:r>
              <a:rPr lang="en-US" sz="1150" dirty="0">
                <a:solidFill>
                  <a:srgbClr val="15213F"/>
                </a:solidFill>
                <a:latin typeface="Roboto" pitchFamily="34" charset="0"/>
                <a:ea typeface="Roboto" pitchFamily="34" charset="-122"/>
                <a:cs typeface="Roboto" pitchFamily="34" charset="-120"/>
              </a:rPr>
              <a:t>. La mayoría de los estudiantes reporta una motivación intermedia; la alta motivación es minoritaria.</a:t>
            </a:r>
            <a:endParaRPr lang="en-US" sz="1150" dirty="0"/>
          </a:p>
        </p:txBody>
      </p:sp>
      <p:sp>
        <p:nvSpPr>
          <p:cNvPr id="15" name="Shape 10"/>
          <p:cNvSpPr/>
          <p:nvPr/>
        </p:nvSpPr>
        <p:spPr>
          <a:xfrm>
            <a:off x="787242" y="2827714"/>
            <a:ext cx="4584858" cy="1498283"/>
          </a:xfrm>
          <a:prstGeom prst="roundRect">
            <a:avLst>
              <a:gd name="adj" fmla="val 1464"/>
            </a:avLst>
          </a:prstGeom>
          <a:solidFill>
            <a:srgbClr val="FBFCFE"/>
          </a:solidFill>
          <a:ln w="15240">
            <a:solidFill>
              <a:srgbClr val="FFCE54"/>
            </a:solidFill>
            <a:prstDash val="solid"/>
          </a:ln>
        </p:spPr>
      </p:sp>
      <p:sp>
        <p:nvSpPr>
          <p:cNvPr id="16" name="Shape 11"/>
          <p:cNvSpPr/>
          <p:nvPr/>
        </p:nvSpPr>
        <p:spPr>
          <a:xfrm>
            <a:off x="802481" y="2842954"/>
            <a:ext cx="584835" cy="1467803"/>
          </a:xfrm>
          <a:prstGeom prst="roundRect">
            <a:avLst>
              <a:gd name="adj" fmla="val 623"/>
            </a:avLst>
          </a:prstGeom>
          <a:solidFill>
            <a:srgbClr val="FFCE54"/>
          </a:solidFill>
          <a:ln/>
        </p:spPr>
      </p:sp>
      <p:sp>
        <p:nvSpPr>
          <p:cNvPr id="17" name="Text 12"/>
          <p:cNvSpPr/>
          <p:nvPr/>
        </p:nvSpPr>
        <p:spPr>
          <a:xfrm>
            <a:off x="985242" y="3439815"/>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2</a:t>
            </a:r>
            <a:endParaRPr lang="en-US" sz="1700" dirty="0"/>
          </a:p>
        </p:txBody>
      </p:sp>
      <p:sp>
        <p:nvSpPr>
          <p:cNvPr id="18" name="Shape 13"/>
          <p:cNvSpPr/>
          <p:nvPr/>
        </p:nvSpPr>
        <p:spPr>
          <a:xfrm>
            <a:off x="1533525" y="2989163"/>
            <a:ext cx="1203246" cy="274677"/>
          </a:xfrm>
          <a:prstGeom prst="roundRect">
            <a:avLst>
              <a:gd name="adj" fmla="val 6388"/>
            </a:avLst>
          </a:prstGeom>
          <a:solidFill>
            <a:srgbClr val="D7DFF4"/>
          </a:solidFill>
          <a:ln/>
        </p:spPr>
      </p:sp>
      <p:sp>
        <p:nvSpPr>
          <p:cNvPr id="19" name="Text 14"/>
          <p:cNvSpPr/>
          <p:nvPr/>
        </p:nvSpPr>
        <p:spPr>
          <a:xfrm>
            <a:off x="1621155" y="3032978"/>
            <a:ext cx="1027986"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TEACHER_QUALITY</a:t>
            </a:r>
            <a:endParaRPr lang="en-US" sz="900" dirty="0"/>
          </a:p>
        </p:txBody>
      </p:sp>
      <p:sp>
        <p:nvSpPr>
          <p:cNvPr id="20" name="Text 15"/>
          <p:cNvSpPr/>
          <p:nvPr/>
        </p:nvSpPr>
        <p:spPr>
          <a:xfrm>
            <a:off x="1533525" y="3322300"/>
            <a:ext cx="2019181"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Calidad del profesorado</a:t>
            </a:r>
            <a:endParaRPr lang="en-US" sz="1400" dirty="0"/>
          </a:p>
        </p:txBody>
      </p:sp>
      <p:sp>
        <p:nvSpPr>
          <p:cNvPr id="21" name="Text 16"/>
          <p:cNvSpPr/>
          <p:nvPr/>
        </p:nvSpPr>
        <p:spPr>
          <a:xfrm>
            <a:off x="1533524" y="3609122"/>
            <a:ext cx="3838575" cy="467678"/>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Medium </a:t>
            </a:r>
            <a:r>
              <a:rPr lang="en-US" sz="1150" b="1" dirty="0">
                <a:solidFill>
                  <a:srgbClr val="15213F"/>
                </a:solidFill>
                <a:latin typeface="Roboto" pitchFamily="34" charset="0"/>
                <a:ea typeface="Roboto" pitchFamily="34" charset="-122"/>
                <a:cs typeface="Roboto" pitchFamily="34" charset="-120"/>
              </a:rPr>
              <a:t>59%</a:t>
            </a:r>
            <a:r>
              <a:rPr lang="en-US" sz="1150" dirty="0">
                <a:solidFill>
                  <a:srgbClr val="15213F"/>
                </a:solidFill>
                <a:latin typeface="Roboto" pitchFamily="34" charset="0"/>
                <a:ea typeface="Roboto" pitchFamily="34" charset="-122"/>
                <a:cs typeface="Roboto" pitchFamily="34" charset="-120"/>
              </a:rPr>
              <a:t>, High </a:t>
            </a:r>
            <a:r>
              <a:rPr lang="en-US" sz="1150" b="1" dirty="0">
                <a:solidFill>
                  <a:srgbClr val="15213F"/>
                </a:solidFill>
                <a:latin typeface="Roboto" pitchFamily="34" charset="0"/>
                <a:ea typeface="Roboto" pitchFamily="34" charset="-122"/>
                <a:cs typeface="Roboto" pitchFamily="34" charset="-120"/>
              </a:rPr>
              <a:t>29-30%</a:t>
            </a:r>
            <a:r>
              <a:rPr lang="en-US" sz="1150" dirty="0">
                <a:solidFill>
                  <a:srgbClr val="15213F"/>
                </a:solidFill>
                <a:latin typeface="Roboto" pitchFamily="34" charset="0"/>
                <a:ea typeface="Roboto" pitchFamily="34" charset="-122"/>
                <a:cs typeface="Roboto" pitchFamily="34" charset="-120"/>
              </a:rPr>
              <a:t>, Low </a:t>
            </a:r>
            <a:r>
              <a:rPr lang="en-US" sz="1150" b="1" dirty="0">
                <a:solidFill>
                  <a:srgbClr val="15213F"/>
                </a:solidFill>
                <a:latin typeface="Roboto" pitchFamily="34" charset="0"/>
                <a:ea typeface="Roboto" pitchFamily="34" charset="-122"/>
                <a:cs typeface="Roboto" pitchFamily="34" charset="-120"/>
              </a:rPr>
              <a:t>10%</a:t>
            </a:r>
            <a:r>
              <a:rPr lang="en-US" sz="1150" dirty="0">
                <a:solidFill>
                  <a:srgbClr val="15213F"/>
                </a:solidFill>
                <a:latin typeface="Roboto" pitchFamily="34" charset="0"/>
                <a:ea typeface="Roboto" pitchFamily="34" charset="-122"/>
                <a:cs typeface="Roboto" pitchFamily="34" charset="-120"/>
              </a:rPr>
              <a:t>. Los estudiantes generalmente perciben una calidad de enseñanza aceptable o buena; la baja calidad es rara.</a:t>
            </a:r>
            <a:endParaRPr lang="en-US" sz="1150" dirty="0"/>
          </a:p>
        </p:txBody>
      </p:sp>
      <p:sp>
        <p:nvSpPr>
          <p:cNvPr id="22" name="Shape 17"/>
          <p:cNvSpPr/>
          <p:nvPr/>
        </p:nvSpPr>
        <p:spPr>
          <a:xfrm>
            <a:off x="787242" y="4472206"/>
            <a:ext cx="4584858" cy="1498283"/>
          </a:xfrm>
          <a:prstGeom prst="roundRect">
            <a:avLst>
              <a:gd name="adj" fmla="val 1464"/>
            </a:avLst>
          </a:prstGeom>
          <a:solidFill>
            <a:srgbClr val="FBFCFE"/>
          </a:solidFill>
          <a:ln w="15240">
            <a:solidFill>
              <a:srgbClr val="4FC1E9"/>
            </a:solidFill>
            <a:prstDash val="solid"/>
          </a:ln>
        </p:spPr>
      </p:sp>
      <p:sp>
        <p:nvSpPr>
          <p:cNvPr id="23" name="Shape 18"/>
          <p:cNvSpPr/>
          <p:nvPr/>
        </p:nvSpPr>
        <p:spPr>
          <a:xfrm>
            <a:off x="802481" y="4487446"/>
            <a:ext cx="584835" cy="1467803"/>
          </a:xfrm>
          <a:prstGeom prst="roundRect">
            <a:avLst>
              <a:gd name="adj" fmla="val 623"/>
            </a:avLst>
          </a:prstGeom>
          <a:solidFill>
            <a:srgbClr val="4FC1E9"/>
          </a:solidFill>
          <a:ln/>
        </p:spPr>
      </p:sp>
      <p:sp>
        <p:nvSpPr>
          <p:cNvPr id="24" name="Text 19"/>
          <p:cNvSpPr/>
          <p:nvPr/>
        </p:nvSpPr>
        <p:spPr>
          <a:xfrm>
            <a:off x="985242" y="5084306"/>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3</a:t>
            </a:r>
            <a:endParaRPr lang="en-US" sz="1700" dirty="0"/>
          </a:p>
        </p:txBody>
      </p:sp>
      <p:sp>
        <p:nvSpPr>
          <p:cNvPr id="25" name="Shape 20"/>
          <p:cNvSpPr/>
          <p:nvPr/>
        </p:nvSpPr>
        <p:spPr>
          <a:xfrm>
            <a:off x="1533525" y="4633654"/>
            <a:ext cx="1578173" cy="274677"/>
          </a:xfrm>
          <a:prstGeom prst="roundRect">
            <a:avLst>
              <a:gd name="adj" fmla="val 6388"/>
            </a:avLst>
          </a:prstGeom>
          <a:solidFill>
            <a:srgbClr val="D7DFF4"/>
          </a:solidFill>
          <a:ln/>
        </p:spPr>
      </p:sp>
      <p:sp>
        <p:nvSpPr>
          <p:cNvPr id="26" name="Text 21"/>
          <p:cNvSpPr/>
          <p:nvPr/>
        </p:nvSpPr>
        <p:spPr>
          <a:xfrm>
            <a:off x="1621155" y="4677469"/>
            <a:ext cx="1402913"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PARENTAL_INVOLVEMENT</a:t>
            </a:r>
            <a:endParaRPr lang="en-US" sz="900" dirty="0"/>
          </a:p>
        </p:txBody>
      </p:sp>
      <p:sp>
        <p:nvSpPr>
          <p:cNvPr id="27" name="Text 22"/>
          <p:cNvSpPr/>
          <p:nvPr/>
        </p:nvSpPr>
        <p:spPr>
          <a:xfrm>
            <a:off x="1533525" y="4966791"/>
            <a:ext cx="2186107"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Involucramiento parental</a:t>
            </a:r>
            <a:endParaRPr lang="en-US" sz="1400" dirty="0"/>
          </a:p>
        </p:txBody>
      </p:sp>
      <p:sp>
        <p:nvSpPr>
          <p:cNvPr id="28" name="Text 23"/>
          <p:cNvSpPr/>
          <p:nvPr/>
        </p:nvSpPr>
        <p:spPr>
          <a:xfrm>
            <a:off x="1533524" y="5237778"/>
            <a:ext cx="3838575" cy="467678"/>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Medium </a:t>
            </a:r>
            <a:r>
              <a:rPr lang="en-US" sz="1150" b="1" dirty="0">
                <a:solidFill>
                  <a:srgbClr val="15213F"/>
                </a:solidFill>
                <a:latin typeface="Roboto" pitchFamily="34" charset="0"/>
                <a:ea typeface="Roboto" pitchFamily="34" charset="-122"/>
                <a:cs typeface="Roboto" pitchFamily="34" charset="-120"/>
              </a:rPr>
              <a:t>51%</a:t>
            </a:r>
            <a:r>
              <a:rPr lang="en-US" sz="1150" dirty="0">
                <a:solidFill>
                  <a:srgbClr val="15213F"/>
                </a:solidFill>
                <a:latin typeface="Roboto" pitchFamily="34" charset="0"/>
                <a:ea typeface="Roboto" pitchFamily="34" charset="-122"/>
                <a:cs typeface="Roboto" pitchFamily="34" charset="-120"/>
              </a:rPr>
              <a:t>, High </a:t>
            </a:r>
            <a:r>
              <a:rPr lang="en-US" sz="1150" b="1" dirty="0">
                <a:solidFill>
                  <a:srgbClr val="15213F"/>
                </a:solidFill>
                <a:latin typeface="Roboto" pitchFamily="34" charset="0"/>
                <a:ea typeface="Roboto" pitchFamily="34" charset="-122"/>
                <a:cs typeface="Roboto" pitchFamily="34" charset="-120"/>
              </a:rPr>
              <a:t>29%</a:t>
            </a:r>
            <a:r>
              <a:rPr lang="en-US" sz="1150" dirty="0">
                <a:solidFill>
                  <a:srgbClr val="15213F"/>
                </a:solidFill>
                <a:latin typeface="Roboto" pitchFamily="34" charset="0"/>
                <a:ea typeface="Roboto" pitchFamily="34" charset="-122"/>
                <a:cs typeface="Roboto" pitchFamily="34" charset="-120"/>
              </a:rPr>
              <a:t>, Low </a:t>
            </a:r>
            <a:r>
              <a:rPr lang="en-US" sz="1150" b="1" dirty="0">
                <a:solidFill>
                  <a:srgbClr val="15213F"/>
                </a:solidFill>
                <a:latin typeface="Roboto" pitchFamily="34" charset="0"/>
                <a:ea typeface="Roboto" pitchFamily="34" charset="-122"/>
                <a:cs typeface="Roboto" pitchFamily="34" charset="-120"/>
              </a:rPr>
              <a:t>20%</a:t>
            </a:r>
            <a:r>
              <a:rPr lang="en-US" sz="1150" dirty="0">
                <a:solidFill>
                  <a:srgbClr val="15213F"/>
                </a:solidFill>
                <a:latin typeface="Roboto" pitchFamily="34" charset="0"/>
                <a:ea typeface="Roboto" pitchFamily="34" charset="-122"/>
                <a:cs typeface="Roboto" pitchFamily="34" charset="-120"/>
              </a:rPr>
              <a:t>. Similar patrón a motivación - moderado involucramiento es lo más común, casos extremos menos frecuentes.</a:t>
            </a:r>
            <a:endParaRPr lang="en-US" sz="1150" dirty="0"/>
          </a:p>
        </p:txBody>
      </p:sp>
      <p:sp>
        <p:nvSpPr>
          <p:cNvPr id="29" name="Shape 25"/>
          <p:cNvSpPr/>
          <p:nvPr/>
        </p:nvSpPr>
        <p:spPr>
          <a:xfrm>
            <a:off x="5686385" y="1198463"/>
            <a:ext cx="571698" cy="1467803"/>
          </a:xfrm>
          <a:prstGeom prst="roundRect">
            <a:avLst>
              <a:gd name="adj" fmla="val 623"/>
            </a:avLst>
          </a:prstGeom>
          <a:solidFill>
            <a:srgbClr val="ED5565"/>
          </a:solidFill>
          <a:ln/>
        </p:spPr>
      </p:sp>
      <p:sp>
        <p:nvSpPr>
          <p:cNvPr id="30" name="Text 26"/>
          <p:cNvSpPr/>
          <p:nvPr/>
        </p:nvSpPr>
        <p:spPr>
          <a:xfrm>
            <a:off x="5931079" y="1785858"/>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1</a:t>
            </a:r>
            <a:endParaRPr lang="en-US" sz="1700" dirty="0"/>
          </a:p>
        </p:txBody>
      </p:sp>
      <p:sp>
        <p:nvSpPr>
          <p:cNvPr id="31" name="Shape 27"/>
          <p:cNvSpPr/>
          <p:nvPr/>
        </p:nvSpPr>
        <p:spPr>
          <a:xfrm>
            <a:off x="6311502" y="1312049"/>
            <a:ext cx="1052989" cy="274677"/>
          </a:xfrm>
          <a:prstGeom prst="roundRect">
            <a:avLst>
              <a:gd name="adj" fmla="val 6388"/>
            </a:avLst>
          </a:prstGeom>
          <a:solidFill>
            <a:srgbClr val="D7DFF4"/>
          </a:solidFill>
          <a:ln/>
        </p:spPr>
      </p:sp>
      <p:sp>
        <p:nvSpPr>
          <p:cNvPr id="32" name="Text 28"/>
          <p:cNvSpPr/>
          <p:nvPr/>
        </p:nvSpPr>
        <p:spPr>
          <a:xfrm>
            <a:off x="6375041" y="1353242"/>
            <a:ext cx="877729"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FAMILY_INCOME</a:t>
            </a:r>
            <a:endParaRPr lang="en-US" sz="900" dirty="0"/>
          </a:p>
        </p:txBody>
      </p:sp>
      <p:sp>
        <p:nvSpPr>
          <p:cNvPr id="33" name="Text 29"/>
          <p:cNvSpPr/>
          <p:nvPr/>
        </p:nvSpPr>
        <p:spPr>
          <a:xfrm>
            <a:off x="6375041" y="1638517"/>
            <a:ext cx="1827728"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Ingresos familiares</a:t>
            </a:r>
            <a:endParaRPr lang="en-US" sz="1400" dirty="0"/>
          </a:p>
        </p:txBody>
      </p:sp>
      <p:sp>
        <p:nvSpPr>
          <p:cNvPr id="34" name="Shape 32"/>
          <p:cNvSpPr/>
          <p:nvPr/>
        </p:nvSpPr>
        <p:spPr>
          <a:xfrm>
            <a:off x="5686385" y="2763777"/>
            <a:ext cx="584835" cy="1546980"/>
          </a:xfrm>
          <a:prstGeom prst="roundRect">
            <a:avLst>
              <a:gd name="adj" fmla="val 623"/>
            </a:avLst>
          </a:prstGeom>
          <a:solidFill>
            <a:srgbClr val="5D9CEC"/>
          </a:solidFill>
          <a:ln/>
        </p:spPr>
      </p:sp>
      <p:sp>
        <p:nvSpPr>
          <p:cNvPr id="35" name="Text 33"/>
          <p:cNvSpPr/>
          <p:nvPr/>
        </p:nvSpPr>
        <p:spPr>
          <a:xfrm>
            <a:off x="5862577" y="3396238"/>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2</a:t>
            </a:r>
            <a:endParaRPr lang="en-US" sz="1700" dirty="0"/>
          </a:p>
        </p:txBody>
      </p:sp>
      <p:sp>
        <p:nvSpPr>
          <p:cNvPr id="36" name="Shape 34"/>
          <p:cNvSpPr/>
          <p:nvPr/>
        </p:nvSpPr>
        <p:spPr>
          <a:xfrm>
            <a:off x="6419969" y="2916081"/>
            <a:ext cx="961906" cy="274677"/>
          </a:xfrm>
          <a:prstGeom prst="roundRect">
            <a:avLst>
              <a:gd name="adj" fmla="val 6388"/>
            </a:avLst>
          </a:prstGeom>
          <a:solidFill>
            <a:srgbClr val="D7DFF4"/>
          </a:solidFill>
          <a:ln/>
        </p:spPr>
      </p:sp>
      <p:sp>
        <p:nvSpPr>
          <p:cNvPr id="37" name="Text 35"/>
          <p:cNvSpPr/>
          <p:nvPr/>
        </p:nvSpPr>
        <p:spPr>
          <a:xfrm>
            <a:off x="6444673" y="2965651"/>
            <a:ext cx="786646"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SCHOOL_TYPE</a:t>
            </a:r>
            <a:endParaRPr lang="en-US" sz="900" dirty="0"/>
          </a:p>
        </p:txBody>
      </p:sp>
      <p:sp>
        <p:nvSpPr>
          <p:cNvPr id="38" name="Text 36"/>
          <p:cNvSpPr/>
          <p:nvPr/>
        </p:nvSpPr>
        <p:spPr>
          <a:xfrm>
            <a:off x="6409112" y="3342443"/>
            <a:ext cx="1827728"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Tipo de escuela</a:t>
            </a:r>
            <a:endParaRPr lang="en-US" sz="1400" dirty="0"/>
          </a:p>
        </p:txBody>
      </p:sp>
      <p:sp>
        <p:nvSpPr>
          <p:cNvPr id="39" name="Shape 39"/>
          <p:cNvSpPr/>
          <p:nvPr/>
        </p:nvSpPr>
        <p:spPr>
          <a:xfrm>
            <a:off x="5686385" y="4544596"/>
            <a:ext cx="584835" cy="1467803"/>
          </a:xfrm>
          <a:prstGeom prst="roundRect">
            <a:avLst>
              <a:gd name="adj" fmla="val 623"/>
            </a:avLst>
          </a:prstGeom>
          <a:solidFill>
            <a:srgbClr val="FC6E51"/>
          </a:solidFill>
          <a:ln/>
        </p:spPr>
      </p:sp>
      <p:sp>
        <p:nvSpPr>
          <p:cNvPr id="40" name="Text 40"/>
          <p:cNvSpPr/>
          <p:nvPr/>
        </p:nvSpPr>
        <p:spPr>
          <a:xfrm>
            <a:off x="5872540" y="5154910"/>
            <a:ext cx="219313" cy="274082"/>
          </a:xfrm>
          <a:prstGeom prst="rect">
            <a:avLst/>
          </a:prstGeom>
          <a:noFill/>
          <a:ln/>
        </p:spPr>
        <p:txBody>
          <a:bodyPr wrap="none" lIns="0" tIns="0" rIns="0" bIns="0" rtlCol="0" anchor="t"/>
          <a:lstStyle/>
          <a:p>
            <a:pPr marL="0" indent="0" algn="l">
              <a:lnSpc>
                <a:spcPts val="1700"/>
              </a:lnSpc>
              <a:buNone/>
            </a:pPr>
            <a:r>
              <a:rPr lang="en-US" sz="1700" dirty="0">
                <a:solidFill>
                  <a:srgbClr val="000000"/>
                </a:solidFill>
                <a:latin typeface="Roboto Slab" pitchFamily="34" charset="0"/>
                <a:ea typeface="Roboto Slab" pitchFamily="34" charset="-122"/>
                <a:cs typeface="Roboto Slab" pitchFamily="34" charset="-120"/>
              </a:rPr>
              <a:t>3</a:t>
            </a:r>
            <a:endParaRPr lang="en-US" sz="1700" dirty="0"/>
          </a:p>
        </p:txBody>
      </p:sp>
      <p:sp>
        <p:nvSpPr>
          <p:cNvPr id="41" name="Shape 41"/>
          <p:cNvSpPr/>
          <p:nvPr/>
        </p:nvSpPr>
        <p:spPr>
          <a:xfrm>
            <a:off x="6444673" y="4696320"/>
            <a:ext cx="1473518" cy="274677"/>
          </a:xfrm>
          <a:prstGeom prst="roundRect">
            <a:avLst>
              <a:gd name="adj" fmla="val 6388"/>
            </a:avLst>
          </a:prstGeom>
          <a:solidFill>
            <a:srgbClr val="D7DFF4"/>
          </a:solidFill>
          <a:ln/>
        </p:spPr>
      </p:sp>
      <p:sp>
        <p:nvSpPr>
          <p:cNvPr id="42" name="Text 42"/>
          <p:cNvSpPr/>
          <p:nvPr/>
        </p:nvSpPr>
        <p:spPr>
          <a:xfrm>
            <a:off x="6430921" y="4733766"/>
            <a:ext cx="1298258" cy="18704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LEARNING_DISABILITIES</a:t>
            </a:r>
            <a:endParaRPr lang="en-US" sz="900" dirty="0"/>
          </a:p>
        </p:txBody>
      </p:sp>
      <p:sp>
        <p:nvSpPr>
          <p:cNvPr id="43" name="Text 43"/>
          <p:cNvSpPr/>
          <p:nvPr/>
        </p:nvSpPr>
        <p:spPr>
          <a:xfrm>
            <a:off x="6369683" y="5040729"/>
            <a:ext cx="2316480" cy="228362"/>
          </a:xfrm>
          <a:prstGeom prst="rect">
            <a:avLst/>
          </a:prstGeom>
          <a:noFill/>
          <a:ln/>
        </p:spPr>
        <p:txBody>
          <a:bodyPr wrap="none" lIns="0" tIns="0" rIns="0" bIns="0" rtlCol="0" anchor="t"/>
          <a:lstStyle/>
          <a:p>
            <a:pPr marL="0" indent="0" algn="l">
              <a:lnSpc>
                <a:spcPts val="1750"/>
              </a:lnSpc>
              <a:buNone/>
            </a:pPr>
            <a:r>
              <a:rPr lang="en-US" sz="1400" dirty="0">
                <a:solidFill>
                  <a:srgbClr val="15213F"/>
                </a:solidFill>
                <a:latin typeface="Roboto Slab" pitchFamily="34" charset="0"/>
                <a:ea typeface="Roboto Slab" pitchFamily="34" charset="-122"/>
                <a:cs typeface="Roboto Slab" pitchFamily="34" charset="-120"/>
              </a:rPr>
              <a:t>Dificultades de aprendizaje</a:t>
            </a:r>
            <a:endParaRPr lang="en-US" sz="1400" dirty="0"/>
          </a:p>
        </p:txBody>
      </p:sp>
      <p:sp>
        <p:nvSpPr>
          <p:cNvPr id="50" name="Text 45"/>
          <p:cNvSpPr/>
          <p:nvPr/>
        </p:nvSpPr>
        <p:spPr>
          <a:xfrm>
            <a:off x="787242" y="6108006"/>
            <a:ext cx="10487222" cy="749993"/>
          </a:xfrm>
          <a:prstGeom prst="rect">
            <a:avLst/>
          </a:prstGeom>
          <a:noFill/>
          <a:ln/>
        </p:spPr>
        <p:txBody>
          <a:bodyPr wrap="square" lIns="0" tIns="0" rIns="0" bIns="0" rtlCol="0" anchor="t"/>
          <a:lstStyle/>
          <a:p>
            <a:pPr marL="0" indent="0" algn="l">
              <a:lnSpc>
                <a:spcPts val="1800"/>
              </a:lnSpc>
              <a:buNone/>
            </a:pPr>
            <a:r>
              <a:rPr lang="en-US" sz="1150" dirty="0">
                <a:solidFill>
                  <a:srgbClr val="15213F"/>
                </a:solidFill>
                <a:latin typeface="Roboto" pitchFamily="34" charset="0"/>
                <a:ea typeface="Roboto" pitchFamily="34" charset="-122"/>
                <a:cs typeface="Roboto" pitchFamily="34" charset="-120"/>
              </a:rPr>
              <a:t>Las variables categóricas muestran una predominancia de niveles medios en motivación, calidad docente e involucramiento parental. La distribución socioeconómica se centra en ingresos bajos a medios, y existe una clara mayoría de estudiantes en escuelas públicas sin dificultades de aprendizaje declaradas, lo que podría influir en el diseño de políticas educativas.</a:t>
            </a:r>
            <a:endParaRPr lang="en-US" sz="1150" dirty="0"/>
          </a:p>
        </p:txBody>
      </p:sp>
    </p:spTree>
    <p:extLst>
      <p:ext uri="{BB962C8B-B14F-4D97-AF65-F5344CB8AC3E}">
        <p14:creationId xmlns:p14="http://schemas.microsoft.com/office/powerpoint/2010/main" val="3713628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582775" y="337899"/>
            <a:ext cx="9489638" cy="460772"/>
          </a:xfrm>
          <a:prstGeom prst="rect">
            <a:avLst/>
          </a:prstGeom>
          <a:noFill/>
          <a:ln/>
        </p:spPr>
        <p:txBody>
          <a:bodyPr wrap="none" lIns="0" tIns="0" rIns="0" bIns="0" rtlCol="0" anchor="t"/>
          <a:lstStyle/>
          <a:p>
            <a:pPr marL="0" indent="0" algn="l">
              <a:lnSpc>
                <a:spcPts val="3600"/>
              </a:lnSpc>
              <a:buNone/>
            </a:pPr>
            <a:r>
              <a:rPr lang="en-US" sz="2900" dirty="0">
                <a:solidFill>
                  <a:srgbClr val="3257B8"/>
                </a:solidFill>
                <a:latin typeface="Roboto Slab" pitchFamily="34" charset="0"/>
                <a:ea typeface="Roboto Slab" pitchFamily="34" charset="-122"/>
                <a:cs typeface="Roboto Slab" pitchFamily="34" charset="-120"/>
              </a:rPr>
              <a:t>Análisis bivariante: Esfuerzo académico y rendimiento</a:t>
            </a:r>
            <a:endParaRPr lang="en-US" sz="2900" dirty="0"/>
          </a:p>
        </p:txBody>
      </p:sp>
      <p:pic>
        <p:nvPicPr>
          <p:cNvPr id="5" name="Image 0" descr="preencoded.png"/>
          <p:cNvPicPr>
            <a:picLocks noChangeAspect="1"/>
          </p:cNvPicPr>
          <p:nvPr/>
        </p:nvPicPr>
        <p:blipFill>
          <a:blip r:embed="rId2"/>
          <a:stretch>
            <a:fillRect/>
          </a:stretch>
        </p:blipFill>
        <p:spPr>
          <a:xfrm>
            <a:off x="582775" y="1185624"/>
            <a:ext cx="4116467" cy="2541270"/>
          </a:xfrm>
          <a:prstGeom prst="rect">
            <a:avLst/>
          </a:prstGeom>
        </p:spPr>
      </p:pic>
      <p:pic>
        <p:nvPicPr>
          <p:cNvPr id="6" name="Image 1" descr="preencoded.png"/>
          <p:cNvPicPr>
            <a:picLocks noChangeAspect="1"/>
          </p:cNvPicPr>
          <p:nvPr/>
        </p:nvPicPr>
        <p:blipFill>
          <a:blip r:embed="rId3"/>
          <a:stretch>
            <a:fillRect/>
          </a:stretch>
        </p:blipFill>
        <p:spPr>
          <a:xfrm>
            <a:off x="6666511" y="1185624"/>
            <a:ext cx="4046458" cy="2498050"/>
          </a:xfrm>
          <a:prstGeom prst="rect">
            <a:avLst/>
          </a:prstGeom>
        </p:spPr>
      </p:pic>
      <p:sp>
        <p:nvSpPr>
          <p:cNvPr id="7" name="Text 2"/>
          <p:cNvSpPr/>
          <p:nvPr/>
        </p:nvSpPr>
        <p:spPr>
          <a:xfrm>
            <a:off x="582773" y="3881715"/>
            <a:ext cx="9919179" cy="507483"/>
          </a:xfrm>
          <a:prstGeom prst="rect">
            <a:avLst/>
          </a:prstGeom>
          <a:noFill/>
          <a:ln/>
        </p:spPr>
        <p:txBody>
          <a:bodyPr wrap="squar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Relación entre Exam_Score y Hours_Studied</a:t>
            </a:r>
            <a:r>
              <a:rPr lang="en-US" sz="1150" dirty="0">
                <a:solidFill>
                  <a:srgbClr val="15213F"/>
                </a:solidFill>
                <a:latin typeface="Roboto" pitchFamily="34" charset="0"/>
                <a:ea typeface="Roboto" pitchFamily="34" charset="-122"/>
                <a:cs typeface="Roboto" pitchFamily="34" charset="-120"/>
              </a:rPr>
              <a:t>Correlación: 0.45 (relación lineal positiva moderada). A mayor número de horas de estudio, las calificaciones tienden a ser más altas. Para 5-10 horas, notas concentradas en 60-70 puntos; para 25-40 horas, más frecuentes calificaciones superiores a 70. Existe dispersión considerable, indicando que el esfuerzo en horas no es el único factor determinante.</a:t>
            </a:r>
            <a:endParaRPr lang="en-US" sz="1150" dirty="0"/>
          </a:p>
        </p:txBody>
      </p:sp>
      <p:sp>
        <p:nvSpPr>
          <p:cNvPr id="8" name="Text 3"/>
          <p:cNvSpPr/>
          <p:nvPr/>
        </p:nvSpPr>
        <p:spPr>
          <a:xfrm>
            <a:off x="547535" y="4813953"/>
            <a:ext cx="9919179" cy="707231"/>
          </a:xfrm>
          <a:prstGeom prst="rect">
            <a:avLst/>
          </a:prstGeom>
          <a:noFill/>
          <a:ln/>
        </p:spPr>
        <p:txBody>
          <a:bodyPr wrap="squar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Relación entre Exam_Score y Attendance</a:t>
            </a:r>
            <a:r>
              <a:rPr lang="en-US" sz="1150" dirty="0">
                <a:solidFill>
                  <a:srgbClr val="15213F"/>
                </a:solidFill>
                <a:latin typeface="Roboto" pitchFamily="34" charset="0"/>
                <a:ea typeface="Roboto" pitchFamily="34" charset="-122"/>
                <a:cs typeface="Roboto" pitchFamily="34" charset="-120"/>
              </a:rPr>
              <a:t>Correlación: 0.58 (relación positiva moderada-fuerte). Mayor asistencia se asocia con mejores notas. Asistencia 60-70% muestra notas en rango 60-70; asistencia &gt;90% presenta más frecuentemente calificaciones &gt;70-75. La asistencia presenta relación más fuerte que horas de estudio.</a:t>
            </a:r>
            <a:endParaRPr lang="en-US" sz="1150" dirty="0"/>
          </a:p>
        </p:txBody>
      </p:sp>
      <p:sp>
        <p:nvSpPr>
          <p:cNvPr id="9" name="Text 4"/>
          <p:cNvSpPr/>
          <p:nvPr/>
        </p:nvSpPr>
        <p:spPr>
          <a:xfrm>
            <a:off x="547535" y="5592323"/>
            <a:ext cx="10302578" cy="707231"/>
          </a:xfrm>
          <a:prstGeom prst="rect">
            <a:avLst/>
          </a:prstGeom>
          <a:noFill/>
          <a:ln/>
        </p:spPr>
        <p:txBody>
          <a:bodyPr wrap="squar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Relación entre Hours_Studied y Attendance</a:t>
            </a:r>
            <a:r>
              <a:rPr lang="en-US" sz="1150" dirty="0">
                <a:solidFill>
                  <a:srgbClr val="15213F"/>
                </a:solidFill>
                <a:latin typeface="Roboto" pitchFamily="34" charset="0"/>
                <a:ea typeface="Roboto" pitchFamily="34" charset="-122"/>
                <a:cs typeface="Roboto" pitchFamily="34" charset="-120"/>
              </a:rPr>
              <a:t>Correlación: -0.01 (prácticamente nula). Ambas variables son casi independientes. Los estudiantes que asisten más a clase no necesariamente estudian más horas por su cuenta; son dos dimensiones del esfuerzo académico relativamente separadas.</a:t>
            </a:r>
            <a:endParaRPr lang="en-US" sz="1150" dirty="0"/>
          </a:p>
        </p:txBody>
      </p:sp>
      <p:sp>
        <p:nvSpPr>
          <p:cNvPr id="10" name="Text 5"/>
          <p:cNvSpPr/>
          <p:nvPr/>
        </p:nvSpPr>
        <p:spPr>
          <a:xfrm>
            <a:off x="529915" y="6257546"/>
            <a:ext cx="9954417" cy="512091"/>
          </a:xfrm>
          <a:prstGeom prst="rect">
            <a:avLst/>
          </a:prstGeom>
          <a:noFill/>
          <a:ln/>
        </p:spPr>
        <p:txBody>
          <a:bodyPr wrap="non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Conclusión</a:t>
            </a:r>
            <a:r>
              <a:rPr lang="en-US" sz="1150" dirty="0">
                <a:solidFill>
                  <a:srgbClr val="15213F"/>
                </a:solidFill>
                <a:latin typeface="Roboto" pitchFamily="34" charset="0"/>
                <a:ea typeface="Roboto" pitchFamily="34" charset="-122"/>
                <a:cs typeface="Roboto" pitchFamily="34" charset="-120"/>
              </a:rPr>
              <a:t>: Tanto las horas de estudio como la asistencia influyen positivamente en el rendimiento, siendo la asistencia la que presenta </a:t>
            </a:r>
            <a:r>
              <a:rPr lang="en-US" sz="1150" dirty="0" err="1">
                <a:solidFill>
                  <a:srgbClr val="15213F"/>
                </a:solidFill>
                <a:latin typeface="Roboto" pitchFamily="34" charset="0"/>
                <a:ea typeface="Roboto" pitchFamily="34" charset="-122"/>
                <a:cs typeface="Roboto" pitchFamily="34" charset="-120"/>
              </a:rPr>
              <a:t>relación</a:t>
            </a:r>
            <a:r>
              <a:rPr lang="en-US" sz="1150" dirty="0">
                <a:solidFill>
                  <a:srgbClr val="15213F"/>
                </a:solidFill>
                <a:latin typeface="Roboto" pitchFamily="34" charset="0"/>
                <a:ea typeface="Roboto" pitchFamily="34" charset="-122"/>
                <a:cs typeface="Roboto" pitchFamily="34" charset="-120"/>
              </a:rPr>
              <a:t> </a:t>
            </a:r>
            <a:r>
              <a:rPr lang="en-US" sz="1150" dirty="0" err="1" smtClean="0">
                <a:solidFill>
                  <a:srgbClr val="15213F"/>
                </a:solidFill>
                <a:latin typeface="Roboto" pitchFamily="34" charset="0"/>
                <a:ea typeface="Roboto" pitchFamily="34" charset="-122"/>
                <a:cs typeface="Roboto" pitchFamily="34" charset="-120"/>
              </a:rPr>
              <a:t>más</a:t>
            </a:r>
            <a:endParaRPr lang="en-US" sz="1150" dirty="0" smtClean="0">
              <a:solidFill>
                <a:srgbClr val="15213F"/>
              </a:solidFill>
              <a:latin typeface="Roboto" pitchFamily="34" charset="0"/>
              <a:ea typeface="Roboto" pitchFamily="34" charset="-122"/>
              <a:cs typeface="Roboto" pitchFamily="34" charset="-120"/>
            </a:endParaRPr>
          </a:p>
          <a:p>
            <a:pPr marL="0" indent="0" algn="l">
              <a:lnSpc>
                <a:spcPts val="1850"/>
              </a:lnSpc>
              <a:buNone/>
            </a:pPr>
            <a:r>
              <a:rPr lang="en-US" sz="1150" dirty="0" smtClean="0">
                <a:solidFill>
                  <a:srgbClr val="15213F"/>
                </a:solidFill>
                <a:latin typeface="Roboto" pitchFamily="34" charset="0"/>
                <a:ea typeface="Roboto" pitchFamily="34" charset="-122"/>
                <a:cs typeface="Roboto" pitchFamily="34" charset="-120"/>
              </a:rPr>
              <a:t> </a:t>
            </a:r>
            <a:r>
              <a:rPr lang="en-US" sz="1150" dirty="0">
                <a:solidFill>
                  <a:srgbClr val="15213F"/>
                </a:solidFill>
                <a:latin typeface="Roboto" pitchFamily="34" charset="0"/>
                <a:ea typeface="Roboto" pitchFamily="34" charset="-122"/>
                <a:cs typeface="Roboto" pitchFamily="34" charset="-120"/>
              </a:rPr>
              <a:t>fuerte con la calificación del examen.</a:t>
            </a:r>
            <a:endParaRPr lang="en-US" sz="1150" dirty="0"/>
          </a:p>
        </p:txBody>
      </p:sp>
    </p:spTree>
    <p:extLst>
      <p:ext uri="{BB962C8B-B14F-4D97-AF65-F5344CB8AC3E}">
        <p14:creationId xmlns:p14="http://schemas.microsoft.com/office/powerpoint/2010/main" val="4244591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95206" y="436198"/>
            <a:ext cx="11294864" cy="460772"/>
          </a:xfrm>
          <a:prstGeom prst="rect">
            <a:avLst/>
          </a:prstGeom>
          <a:noFill/>
          <a:ln/>
        </p:spPr>
        <p:txBody>
          <a:bodyPr wrap="none" lIns="0" tIns="0" rIns="0" bIns="0" rtlCol="0" anchor="t"/>
          <a:lstStyle/>
          <a:p>
            <a:pPr marL="0" indent="0" algn="l">
              <a:lnSpc>
                <a:spcPts val="3600"/>
              </a:lnSpc>
              <a:buNone/>
            </a:pPr>
            <a:r>
              <a:rPr lang="en-US" sz="2900" dirty="0">
                <a:solidFill>
                  <a:srgbClr val="3257B8"/>
                </a:solidFill>
                <a:latin typeface="Roboto Slab" pitchFamily="34" charset="0"/>
                <a:ea typeface="Roboto Slab" pitchFamily="34" charset="-122"/>
                <a:cs typeface="Roboto Slab" pitchFamily="34" charset="-120"/>
              </a:rPr>
              <a:t>Análisis bivariante: Diferencias por motivación y calidad docente</a:t>
            </a:r>
            <a:endParaRPr lang="en-US" sz="2900" dirty="0"/>
          </a:p>
        </p:txBody>
      </p:sp>
      <p:pic>
        <p:nvPicPr>
          <p:cNvPr id="4" name="Image 0" descr="preencoded.png"/>
          <p:cNvPicPr>
            <a:picLocks noChangeAspect="1"/>
          </p:cNvPicPr>
          <p:nvPr/>
        </p:nvPicPr>
        <p:blipFill>
          <a:blip r:embed="rId2"/>
          <a:stretch>
            <a:fillRect/>
          </a:stretch>
        </p:blipFill>
        <p:spPr>
          <a:xfrm>
            <a:off x="604645" y="853072"/>
            <a:ext cx="3477935" cy="2147054"/>
          </a:xfrm>
          <a:prstGeom prst="rect">
            <a:avLst/>
          </a:prstGeom>
        </p:spPr>
      </p:pic>
      <p:pic>
        <p:nvPicPr>
          <p:cNvPr id="5" name="Image 1" descr="preencoded.png"/>
          <p:cNvPicPr>
            <a:picLocks noChangeAspect="1"/>
          </p:cNvPicPr>
          <p:nvPr/>
        </p:nvPicPr>
        <p:blipFill>
          <a:blip r:embed="rId3"/>
          <a:stretch>
            <a:fillRect/>
          </a:stretch>
        </p:blipFill>
        <p:spPr>
          <a:xfrm>
            <a:off x="6916615" y="896970"/>
            <a:ext cx="3477935" cy="2147054"/>
          </a:xfrm>
          <a:prstGeom prst="rect">
            <a:avLst/>
          </a:prstGeom>
        </p:spPr>
      </p:pic>
      <p:sp>
        <p:nvSpPr>
          <p:cNvPr id="6" name="Text 1"/>
          <p:cNvSpPr/>
          <p:nvPr/>
        </p:nvSpPr>
        <p:spPr>
          <a:xfrm>
            <a:off x="292179" y="3073128"/>
            <a:ext cx="13042821" cy="235744"/>
          </a:xfrm>
          <a:prstGeom prst="rect">
            <a:avLst/>
          </a:prstGeom>
          <a:noFill/>
          <a:ln/>
        </p:spPr>
        <p:txBody>
          <a:bodyPr wrap="non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Exam_Score según Motivation_Level</a:t>
            </a:r>
            <a:endParaRPr lang="en-US" sz="1150" dirty="0"/>
          </a:p>
        </p:txBody>
      </p:sp>
      <p:sp>
        <p:nvSpPr>
          <p:cNvPr id="7" name="Text 2"/>
          <p:cNvSpPr/>
          <p:nvPr/>
        </p:nvSpPr>
        <p:spPr>
          <a:xfrm>
            <a:off x="292179" y="3310155"/>
            <a:ext cx="10673280" cy="942975"/>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Las medianas de Exam_Score para los tres niveles de motivación (Low, Medium, High) se sitúan alrededor de 67 puntos, sin diferencias muy grandes en la posición central. Se aprecia una ligera tendencia a que estudiantes con motivación Medium y High presenten medianas y cuartiles algo más altos que los de motivación Low. Los rangos intercuartílicos son similares entre niveles, indicando variabilidad comparable. Múltiples outliers por encima de 80-90 puntos en los tres niveles muestran que incluso estudiantes con motivación baja pueden obtener calificaciones altas. La motivación parece asociarse solo de forma moderada con el rendimiento, con mucho solapamiento entre grupos.</a:t>
            </a:r>
            <a:endParaRPr lang="en-US" sz="1150" dirty="0"/>
          </a:p>
        </p:txBody>
      </p:sp>
      <p:sp>
        <p:nvSpPr>
          <p:cNvPr id="8" name="Text 3"/>
          <p:cNvSpPr/>
          <p:nvPr/>
        </p:nvSpPr>
        <p:spPr>
          <a:xfrm>
            <a:off x="292178" y="4502681"/>
            <a:ext cx="13042821" cy="235744"/>
          </a:xfrm>
          <a:prstGeom prst="rect">
            <a:avLst/>
          </a:prstGeom>
          <a:noFill/>
          <a:ln/>
        </p:spPr>
        <p:txBody>
          <a:bodyPr wrap="non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Exam_Score según Teacher_Quality</a:t>
            </a:r>
            <a:endParaRPr lang="en-US" sz="1150" dirty="0"/>
          </a:p>
        </p:txBody>
      </p:sp>
      <p:sp>
        <p:nvSpPr>
          <p:cNvPr id="9" name="Text 4"/>
          <p:cNvSpPr/>
          <p:nvPr/>
        </p:nvSpPr>
        <p:spPr>
          <a:xfrm>
            <a:off x="292178" y="4739708"/>
            <a:ext cx="10500286" cy="707231"/>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Las medianas de Exam_Score se encuentran en torno a 67-68 puntos. Los grupos con Teacher_Quality = High y Medium muestran medianas y cuartiles ligeramente mayores que el grupo Low, sugiriendo que mejor percepción de calidad docente podría asociarse con mejores resultados medios. El grupo de calidad Low presenta distribución algo más contenida en la parte alta, mientras que High y Medium muestran más valores por encima de 75-80 puntos. Las distribuciones están muy solapadas: hay estudiantes con buenos resultados incluso con calidad percibida baja, y viceversa.</a:t>
            </a:r>
            <a:endParaRPr lang="en-US" sz="1150" dirty="0"/>
          </a:p>
        </p:txBody>
      </p:sp>
      <p:sp>
        <p:nvSpPr>
          <p:cNvPr id="10" name="Text 5"/>
          <p:cNvSpPr/>
          <p:nvPr/>
        </p:nvSpPr>
        <p:spPr>
          <a:xfrm>
            <a:off x="292178" y="5696490"/>
            <a:ext cx="13042821" cy="235744"/>
          </a:xfrm>
          <a:prstGeom prst="rect">
            <a:avLst/>
          </a:prstGeom>
          <a:noFill/>
          <a:ln/>
        </p:spPr>
        <p:txBody>
          <a:bodyPr wrap="none" lIns="0" tIns="0" rIns="0" bIns="0" rtlCol="0" anchor="t"/>
          <a:lstStyle/>
          <a:p>
            <a:pPr marL="0" indent="0" algn="l">
              <a:lnSpc>
                <a:spcPts val="1850"/>
              </a:lnSpc>
              <a:buNone/>
            </a:pPr>
            <a:r>
              <a:rPr lang="en-US" sz="1150" b="1" dirty="0">
                <a:solidFill>
                  <a:srgbClr val="15213F"/>
                </a:solidFill>
                <a:latin typeface="Roboto" pitchFamily="34" charset="0"/>
                <a:ea typeface="Roboto" pitchFamily="34" charset="-122"/>
                <a:cs typeface="Roboto" pitchFamily="34" charset="-120"/>
              </a:rPr>
              <a:t>Conclusión preliminar</a:t>
            </a:r>
            <a:endParaRPr lang="en-US" sz="1150" dirty="0"/>
          </a:p>
        </p:txBody>
      </p:sp>
      <p:sp>
        <p:nvSpPr>
          <p:cNvPr id="11" name="Text 6"/>
          <p:cNvSpPr/>
          <p:nvPr/>
        </p:nvSpPr>
        <p:spPr>
          <a:xfrm>
            <a:off x="267465" y="5911724"/>
            <a:ext cx="10722707" cy="276377"/>
          </a:xfrm>
          <a:prstGeom prst="rect">
            <a:avLst/>
          </a:prstGeom>
          <a:noFill/>
          <a:ln/>
        </p:spPr>
        <p:txBody>
          <a:bodyPr wrap="square" lIns="0" tIns="0" rIns="0" bIns="0" rtlCol="0" anchor="t"/>
          <a:lstStyle/>
          <a:p>
            <a:pPr marL="0" indent="0" algn="l">
              <a:lnSpc>
                <a:spcPts val="1850"/>
              </a:lnSpc>
              <a:buNone/>
            </a:pPr>
            <a:r>
              <a:rPr lang="en-US" sz="1150" dirty="0">
                <a:solidFill>
                  <a:srgbClr val="15213F"/>
                </a:solidFill>
                <a:latin typeface="Roboto" pitchFamily="34" charset="0"/>
                <a:ea typeface="Roboto" pitchFamily="34" charset="-122"/>
                <a:cs typeface="Roboto" pitchFamily="34" charset="-120"/>
              </a:rPr>
              <a:t>Tanto el nivel de motivación como la calidad del profesorado parecen influir en el rendimiento, pero las diferencias observadas son relativamente sutiles con gran solapamiento entre grupos. Estos resultados sugieren un posible efecto positivo, pero será necesario aplicar pruebas de hipótesis para determinar si las diferencias entre grupos son estadísticamente significativas.</a:t>
            </a:r>
            <a:endParaRPr lang="en-US" sz="1150" dirty="0"/>
          </a:p>
        </p:txBody>
      </p:sp>
    </p:spTree>
    <p:extLst>
      <p:ext uri="{BB962C8B-B14F-4D97-AF65-F5344CB8AC3E}">
        <p14:creationId xmlns:p14="http://schemas.microsoft.com/office/powerpoint/2010/main" val="1206960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6437934" cy="719390"/>
          </a:xfrm>
          <a:prstGeom prst="rect">
            <a:avLst/>
          </a:prstGeom>
        </p:spPr>
      </p:pic>
      <p:sp>
        <p:nvSpPr>
          <p:cNvPr id="4" name="Text 1"/>
          <p:cNvSpPr/>
          <p:nvPr/>
        </p:nvSpPr>
        <p:spPr>
          <a:xfrm>
            <a:off x="0" y="546035"/>
            <a:ext cx="6672143" cy="346710"/>
          </a:xfrm>
          <a:prstGeom prst="rect">
            <a:avLst/>
          </a:prstGeom>
          <a:noFill/>
          <a:ln/>
        </p:spPr>
        <p:txBody>
          <a:bodyPr wrap="none" lIns="0" tIns="0" rIns="0" bIns="0" rtlCol="0" anchor="t"/>
          <a:lstStyle/>
          <a:p>
            <a:pPr marL="0" indent="0" algn="l">
              <a:lnSpc>
                <a:spcPts val="2700"/>
              </a:lnSpc>
              <a:buNone/>
            </a:pPr>
            <a:r>
              <a:rPr lang="en-US" sz="2150" dirty="0">
                <a:solidFill>
                  <a:srgbClr val="3257B8"/>
                </a:solidFill>
                <a:latin typeface="Roboto Slab" pitchFamily="34" charset="0"/>
                <a:ea typeface="Roboto Slab" pitchFamily="34" charset="-122"/>
                <a:cs typeface="Roboto Slab" pitchFamily="34" charset="-120"/>
              </a:rPr>
              <a:t>¿Cambian las medias de rendimiento entre grupos?</a:t>
            </a:r>
            <a:endParaRPr lang="en-US" sz="2150" dirty="0"/>
          </a:p>
        </p:txBody>
      </p:sp>
      <p:sp>
        <p:nvSpPr>
          <p:cNvPr id="5" name="Text 7"/>
          <p:cNvSpPr/>
          <p:nvPr/>
        </p:nvSpPr>
        <p:spPr>
          <a:xfrm>
            <a:off x="227771" y="2562257"/>
            <a:ext cx="4165044" cy="259913"/>
          </a:xfrm>
          <a:prstGeom prst="rect">
            <a:avLst/>
          </a:prstGeom>
          <a:noFill/>
          <a:ln/>
        </p:spPr>
        <p:txBody>
          <a:bodyPr wrap="none" lIns="0" tIns="0" rIns="0" bIns="0" rtlCol="0" anchor="t"/>
          <a:lstStyle/>
          <a:p>
            <a:pPr marL="0" indent="0" algn="l">
              <a:lnSpc>
                <a:spcPts val="2000"/>
              </a:lnSpc>
              <a:buNone/>
            </a:pPr>
            <a:r>
              <a:rPr lang="en-US" sz="1600" dirty="0">
                <a:solidFill>
                  <a:srgbClr val="3257B8"/>
                </a:solidFill>
                <a:latin typeface="Roboto Slab" pitchFamily="34" charset="0"/>
                <a:ea typeface="Roboto Slab" pitchFamily="34" charset="-122"/>
                <a:cs typeface="Roboto Slab" pitchFamily="34" charset="-120"/>
              </a:rPr>
              <a:t>Resultados ANOVA para Motivation_Level:</a:t>
            </a:r>
            <a:endParaRPr lang="en-US" sz="1600" dirty="0"/>
          </a:p>
        </p:txBody>
      </p:sp>
      <p:sp>
        <p:nvSpPr>
          <p:cNvPr id="6" name="Text 8"/>
          <p:cNvSpPr/>
          <p:nvPr/>
        </p:nvSpPr>
        <p:spPr>
          <a:xfrm>
            <a:off x="227771" y="2960759"/>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Estadístico F ≈ 25 (considerablemente grande)</a:t>
            </a:r>
            <a:endParaRPr lang="en-US" sz="1050" dirty="0"/>
          </a:p>
        </p:txBody>
      </p:sp>
      <p:sp>
        <p:nvSpPr>
          <p:cNvPr id="7" name="Text 9"/>
          <p:cNvSpPr/>
          <p:nvPr/>
        </p:nvSpPr>
        <p:spPr>
          <a:xfrm>
            <a:off x="227771" y="3231150"/>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p-valor &lt; 0.001 (muy pequeño)</a:t>
            </a:r>
            <a:endParaRPr lang="en-US" sz="1050" dirty="0"/>
          </a:p>
        </p:txBody>
      </p:sp>
      <p:sp>
        <p:nvSpPr>
          <p:cNvPr id="8" name="Text 10"/>
          <p:cNvSpPr/>
          <p:nvPr/>
        </p:nvSpPr>
        <p:spPr>
          <a:xfrm>
            <a:off x="227771" y="3501541"/>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Decisión: Rechazar H₀</a:t>
            </a:r>
            <a:endParaRPr lang="en-US" sz="1050" dirty="0"/>
          </a:p>
        </p:txBody>
      </p:sp>
      <p:sp>
        <p:nvSpPr>
          <p:cNvPr id="9" name="Text 11"/>
          <p:cNvSpPr/>
          <p:nvPr/>
        </p:nvSpPr>
        <p:spPr>
          <a:xfrm>
            <a:off x="227771" y="3771932"/>
            <a:ext cx="6399252" cy="443865"/>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Conclusión: Hay evidencia estadísticamente significativa de que la media de Exam_Score NO es la misma para todos los niveles de motivación</a:t>
            </a:r>
            <a:endParaRPr lang="en-US" sz="1050" dirty="0"/>
          </a:p>
        </p:txBody>
      </p:sp>
      <p:sp>
        <p:nvSpPr>
          <p:cNvPr id="10" name="Text 12"/>
          <p:cNvSpPr/>
          <p:nvPr/>
        </p:nvSpPr>
        <p:spPr>
          <a:xfrm>
            <a:off x="227771" y="4354386"/>
            <a:ext cx="3675221" cy="259913"/>
          </a:xfrm>
          <a:prstGeom prst="rect">
            <a:avLst/>
          </a:prstGeom>
          <a:noFill/>
          <a:ln/>
        </p:spPr>
        <p:txBody>
          <a:bodyPr wrap="none" lIns="0" tIns="0" rIns="0" bIns="0" rtlCol="0" anchor="t"/>
          <a:lstStyle/>
          <a:p>
            <a:pPr marL="0" indent="0" algn="l">
              <a:lnSpc>
                <a:spcPts val="2000"/>
              </a:lnSpc>
              <a:buNone/>
            </a:pPr>
            <a:r>
              <a:rPr lang="en-US" sz="1600" dirty="0">
                <a:solidFill>
                  <a:srgbClr val="3257B8"/>
                </a:solidFill>
                <a:latin typeface="Roboto Slab" pitchFamily="34" charset="0"/>
                <a:ea typeface="Roboto Slab" pitchFamily="34" charset="-122"/>
                <a:cs typeface="Roboto Slab" pitchFamily="34" charset="-120"/>
              </a:rPr>
              <a:t>Medias por grupo (Motivation_Level):</a:t>
            </a:r>
            <a:endParaRPr lang="en-US" sz="1600" dirty="0"/>
          </a:p>
        </p:txBody>
      </p:sp>
      <p:sp>
        <p:nvSpPr>
          <p:cNvPr id="11" name="Text 13"/>
          <p:cNvSpPr/>
          <p:nvPr/>
        </p:nvSpPr>
        <p:spPr>
          <a:xfrm>
            <a:off x="227771" y="4752888"/>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High: Nota ligeramente superior</a:t>
            </a:r>
            <a:endParaRPr lang="en-US" sz="1050" dirty="0"/>
          </a:p>
        </p:txBody>
      </p:sp>
      <p:sp>
        <p:nvSpPr>
          <p:cNvPr id="12" name="Text 14"/>
          <p:cNvSpPr/>
          <p:nvPr/>
        </p:nvSpPr>
        <p:spPr>
          <a:xfrm>
            <a:off x="227771" y="5023279"/>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Medium: Nota intermedia</a:t>
            </a:r>
            <a:endParaRPr lang="en-US" sz="1050" dirty="0"/>
          </a:p>
        </p:txBody>
      </p:sp>
      <p:sp>
        <p:nvSpPr>
          <p:cNvPr id="13" name="Text 15"/>
          <p:cNvSpPr/>
          <p:nvPr/>
        </p:nvSpPr>
        <p:spPr>
          <a:xfrm>
            <a:off x="227771" y="5293670"/>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Low: Nota más baja</a:t>
            </a:r>
            <a:endParaRPr lang="en-US" sz="1050" dirty="0"/>
          </a:p>
        </p:txBody>
      </p:sp>
      <p:sp>
        <p:nvSpPr>
          <p:cNvPr id="14" name="Text 16"/>
          <p:cNvSpPr/>
          <p:nvPr/>
        </p:nvSpPr>
        <p:spPr>
          <a:xfrm>
            <a:off x="227771" y="5564061"/>
            <a:ext cx="6399252" cy="443865"/>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Diferencias: Del orden de 0.5-1 punto, pero estadísticamente significativas debido al gran tamaño muestral</a:t>
            </a:r>
            <a:endParaRPr lang="en-US" sz="1050" dirty="0"/>
          </a:p>
        </p:txBody>
      </p:sp>
      <p:sp>
        <p:nvSpPr>
          <p:cNvPr id="15" name="Text 17"/>
          <p:cNvSpPr/>
          <p:nvPr/>
        </p:nvSpPr>
        <p:spPr>
          <a:xfrm>
            <a:off x="6973019" y="2562257"/>
            <a:ext cx="4057769" cy="259913"/>
          </a:xfrm>
          <a:prstGeom prst="rect">
            <a:avLst/>
          </a:prstGeom>
          <a:noFill/>
          <a:ln/>
        </p:spPr>
        <p:txBody>
          <a:bodyPr wrap="none" lIns="0" tIns="0" rIns="0" bIns="0" rtlCol="0" anchor="t"/>
          <a:lstStyle/>
          <a:p>
            <a:pPr marL="0" indent="0" algn="l">
              <a:lnSpc>
                <a:spcPts val="2000"/>
              </a:lnSpc>
              <a:buNone/>
            </a:pPr>
            <a:r>
              <a:rPr lang="en-US" sz="1600" dirty="0">
                <a:solidFill>
                  <a:srgbClr val="3257B8"/>
                </a:solidFill>
                <a:latin typeface="Roboto Slab" pitchFamily="34" charset="0"/>
                <a:ea typeface="Roboto Slab" pitchFamily="34" charset="-122"/>
                <a:cs typeface="Roboto Slab" pitchFamily="34" charset="-120"/>
              </a:rPr>
              <a:t>Resultados ANOVA para Teacher_Quality:</a:t>
            </a:r>
            <a:endParaRPr lang="en-US" sz="1600" dirty="0"/>
          </a:p>
        </p:txBody>
      </p:sp>
      <p:sp>
        <p:nvSpPr>
          <p:cNvPr id="16" name="Text 22"/>
          <p:cNvSpPr/>
          <p:nvPr/>
        </p:nvSpPr>
        <p:spPr>
          <a:xfrm>
            <a:off x="6973019" y="4259865"/>
            <a:ext cx="3567946" cy="259913"/>
          </a:xfrm>
          <a:prstGeom prst="rect">
            <a:avLst/>
          </a:prstGeom>
          <a:noFill/>
          <a:ln/>
        </p:spPr>
        <p:txBody>
          <a:bodyPr wrap="none" lIns="0" tIns="0" rIns="0" bIns="0" rtlCol="0" anchor="t"/>
          <a:lstStyle/>
          <a:p>
            <a:pPr marL="0" indent="0" algn="l">
              <a:lnSpc>
                <a:spcPts val="2000"/>
              </a:lnSpc>
              <a:buNone/>
            </a:pPr>
            <a:r>
              <a:rPr lang="en-US" sz="1600" dirty="0">
                <a:solidFill>
                  <a:srgbClr val="3257B8"/>
                </a:solidFill>
                <a:latin typeface="Roboto Slab" pitchFamily="34" charset="0"/>
                <a:ea typeface="Roboto Slab" pitchFamily="34" charset="-122"/>
                <a:cs typeface="Roboto Slab" pitchFamily="34" charset="-120"/>
              </a:rPr>
              <a:t>Medias por grupo (Teacher_Quality):</a:t>
            </a:r>
            <a:endParaRPr lang="en-US" sz="1600" dirty="0"/>
          </a:p>
        </p:txBody>
      </p:sp>
      <p:sp>
        <p:nvSpPr>
          <p:cNvPr id="17" name="Text 2"/>
          <p:cNvSpPr/>
          <p:nvPr/>
        </p:nvSpPr>
        <p:spPr>
          <a:xfrm>
            <a:off x="227771" y="1030041"/>
            <a:ext cx="13136880" cy="221933"/>
          </a:xfrm>
          <a:prstGeom prst="rect">
            <a:avLst/>
          </a:prstGeom>
          <a:noFill/>
          <a:ln/>
        </p:spPr>
        <p:txBody>
          <a:bodyPr wrap="none" lIns="0" tIns="0" rIns="0" bIns="0" rtlCol="0" anchor="t"/>
          <a:lstStyle/>
          <a:p>
            <a:pPr marL="0" indent="0" algn="l">
              <a:lnSpc>
                <a:spcPts val="1700"/>
              </a:lnSpc>
              <a:buNone/>
            </a:pPr>
            <a:r>
              <a:rPr lang="en-US" sz="1050" b="1" dirty="0">
                <a:solidFill>
                  <a:srgbClr val="15213F"/>
                </a:solidFill>
                <a:latin typeface="Roboto" pitchFamily="34" charset="0"/>
                <a:ea typeface="Roboto" pitchFamily="34" charset="-122"/>
                <a:cs typeface="Roboto" pitchFamily="34" charset="-120"/>
              </a:rPr>
              <a:t>Hipótesis nula y alternativa:</a:t>
            </a:r>
            <a:endParaRPr lang="en-US" sz="1050" dirty="0"/>
          </a:p>
        </p:txBody>
      </p:sp>
      <p:sp>
        <p:nvSpPr>
          <p:cNvPr id="18" name="Text 3"/>
          <p:cNvSpPr/>
          <p:nvPr/>
        </p:nvSpPr>
        <p:spPr>
          <a:xfrm>
            <a:off x="-130506" y="1351849"/>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H₀: Las medias de Exam_Score son iguales en todos los grupos</a:t>
            </a:r>
            <a:endParaRPr lang="en-US" sz="1050" dirty="0"/>
          </a:p>
        </p:txBody>
      </p:sp>
      <p:sp>
        <p:nvSpPr>
          <p:cNvPr id="19" name="Text 4"/>
          <p:cNvSpPr/>
          <p:nvPr/>
        </p:nvSpPr>
        <p:spPr>
          <a:xfrm>
            <a:off x="-130506" y="1683678"/>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H₁: Al menos un grupo presenta una media diferente</a:t>
            </a:r>
            <a:endParaRPr lang="en-US" sz="1050" dirty="0"/>
          </a:p>
        </p:txBody>
      </p:sp>
      <p:sp>
        <p:nvSpPr>
          <p:cNvPr id="20" name="Text 5"/>
          <p:cNvSpPr/>
          <p:nvPr/>
        </p:nvSpPr>
        <p:spPr>
          <a:xfrm>
            <a:off x="166051" y="1988079"/>
            <a:ext cx="13136880" cy="221933"/>
          </a:xfrm>
          <a:prstGeom prst="rect">
            <a:avLst/>
          </a:prstGeom>
          <a:noFill/>
          <a:ln/>
        </p:spPr>
        <p:txBody>
          <a:bodyPr wrap="none" lIns="0" tIns="0" rIns="0" bIns="0" rtlCol="0" anchor="t"/>
          <a:lstStyle/>
          <a:p>
            <a:pPr marL="0" indent="0" algn="l">
              <a:lnSpc>
                <a:spcPts val="1700"/>
              </a:lnSpc>
              <a:buNone/>
            </a:pPr>
            <a:r>
              <a:rPr lang="en-US" sz="1050" dirty="0">
                <a:solidFill>
                  <a:srgbClr val="15213F"/>
                </a:solidFill>
                <a:latin typeface="Roboto" pitchFamily="34" charset="0"/>
                <a:ea typeface="Roboto" pitchFamily="34" charset="-122"/>
                <a:cs typeface="Roboto" pitchFamily="34" charset="-120"/>
              </a:rPr>
              <a:t> Nivel de significación: α = 0.05</a:t>
            </a:r>
            <a:endParaRPr lang="en-US" sz="1050" dirty="0"/>
          </a:p>
        </p:txBody>
      </p:sp>
      <p:sp>
        <p:nvSpPr>
          <p:cNvPr id="21" name="Text 27"/>
          <p:cNvSpPr/>
          <p:nvPr/>
        </p:nvSpPr>
        <p:spPr>
          <a:xfrm>
            <a:off x="284048" y="6196084"/>
            <a:ext cx="10746740" cy="443865"/>
          </a:xfrm>
          <a:prstGeom prst="rect">
            <a:avLst/>
          </a:prstGeom>
          <a:noFill/>
          <a:ln/>
        </p:spPr>
        <p:txBody>
          <a:bodyPr wrap="square" lIns="0" tIns="0" rIns="0" bIns="0" rtlCol="0" anchor="t"/>
          <a:lstStyle/>
          <a:p>
            <a:pPr marL="0" indent="0" algn="l">
              <a:lnSpc>
                <a:spcPts val="1700"/>
              </a:lnSpc>
              <a:buNone/>
            </a:pPr>
            <a:r>
              <a:rPr lang="en-US" sz="1050" b="1" dirty="0">
                <a:solidFill>
                  <a:srgbClr val="15213F"/>
                </a:solidFill>
                <a:latin typeface="Roboto" pitchFamily="34" charset="0"/>
                <a:ea typeface="Roboto" pitchFamily="34" charset="-122"/>
                <a:cs typeface="Roboto" pitchFamily="34" charset="-120"/>
              </a:rPr>
              <a:t>Conclusión general:</a:t>
            </a:r>
            <a:r>
              <a:rPr lang="en-US" sz="1050" dirty="0">
                <a:solidFill>
                  <a:srgbClr val="15213F"/>
                </a:solidFill>
                <a:latin typeface="Roboto" pitchFamily="34" charset="0"/>
                <a:ea typeface="Roboto" pitchFamily="34" charset="-122"/>
                <a:cs typeface="Roboto" pitchFamily="34" charset="-120"/>
              </a:rPr>
              <a:t> Tanto la motivación del estudiante como la calidad del profesorado se relacionan con diferencias moderadas pero estadísticamente significativas en el rendimiento académico. Responde afirmativamente a P2: sí cambian las medias entre grupos.</a:t>
            </a:r>
            <a:endParaRPr lang="en-US" sz="1050" dirty="0"/>
          </a:p>
        </p:txBody>
      </p:sp>
      <p:sp>
        <p:nvSpPr>
          <p:cNvPr id="22" name="Text 18"/>
          <p:cNvSpPr/>
          <p:nvPr/>
        </p:nvSpPr>
        <p:spPr>
          <a:xfrm>
            <a:off x="6672143" y="2946117"/>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Estadístico F ≈ 20 (notable)</a:t>
            </a:r>
            <a:endParaRPr lang="en-US" sz="1050" dirty="0"/>
          </a:p>
        </p:txBody>
      </p:sp>
      <p:sp>
        <p:nvSpPr>
          <p:cNvPr id="23" name="Text 19"/>
          <p:cNvSpPr/>
          <p:nvPr/>
        </p:nvSpPr>
        <p:spPr>
          <a:xfrm>
            <a:off x="6672143" y="3216508"/>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p-valor &lt; 0.001 (muy pequeño)</a:t>
            </a:r>
            <a:endParaRPr lang="en-US" sz="1050" dirty="0"/>
          </a:p>
        </p:txBody>
      </p:sp>
      <p:sp>
        <p:nvSpPr>
          <p:cNvPr id="24" name="Text 20"/>
          <p:cNvSpPr/>
          <p:nvPr/>
        </p:nvSpPr>
        <p:spPr>
          <a:xfrm>
            <a:off x="6672143" y="3486899"/>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Decisión: Rechazar H₀</a:t>
            </a:r>
            <a:endParaRPr lang="en-US" sz="1050" dirty="0"/>
          </a:p>
        </p:txBody>
      </p:sp>
      <p:sp>
        <p:nvSpPr>
          <p:cNvPr id="25" name="Text 21"/>
          <p:cNvSpPr/>
          <p:nvPr/>
        </p:nvSpPr>
        <p:spPr>
          <a:xfrm>
            <a:off x="6672143" y="3708832"/>
            <a:ext cx="5519857" cy="27039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Conclusión: La media de Exam_Score depende del nivel de calidad </a:t>
            </a:r>
            <a:r>
              <a:rPr lang="en-US" sz="1050" dirty="0" err="1">
                <a:solidFill>
                  <a:srgbClr val="15213F"/>
                </a:solidFill>
                <a:latin typeface="Roboto" pitchFamily="34" charset="0"/>
                <a:ea typeface="Roboto" pitchFamily="34" charset="-122"/>
                <a:cs typeface="Roboto" pitchFamily="34" charset="-120"/>
              </a:rPr>
              <a:t>percibida</a:t>
            </a:r>
            <a:r>
              <a:rPr lang="en-US" sz="1050" dirty="0">
                <a:solidFill>
                  <a:srgbClr val="15213F"/>
                </a:solidFill>
                <a:latin typeface="Roboto" pitchFamily="34" charset="0"/>
                <a:ea typeface="Roboto" pitchFamily="34" charset="-122"/>
                <a:cs typeface="Roboto" pitchFamily="34" charset="-120"/>
              </a:rPr>
              <a:t> </a:t>
            </a:r>
            <a:r>
              <a:rPr lang="en-US" sz="1050" dirty="0" smtClean="0">
                <a:solidFill>
                  <a:srgbClr val="15213F"/>
                </a:solidFill>
                <a:latin typeface="Roboto" pitchFamily="34" charset="0"/>
                <a:ea typeface="Roboto" pitchFamily="34" charset="-122"/>
                <a:cs typeface="Roboto" pitchFamily="34" charset="-120"/>
              </a:rPr>
              <a:t>del</a:t>
            </a:r>
          </a:p>
          <a:p>
            <a:pPr algn="l">
              <a:lnSpc>
                <a:spcPts val="1700"/>
              </a:lnSpc>
              <a:buSzPct val="100000"/>
            </a:pPr>
            <a:r>
              <a:rPr lang="en-US" sz="1050" dirty="0" smtClean="0">
                <a:solidFill>
                  <a:srgbClr val="15213F"/>
                </a:solidFill>
                <a:latin typeface="Roboto" pitchFamily="34" charset="0"/>
                <a:ea typeface="Roboto" pitchFamily="34" charset="-122"/>
                <a:cs typeface="Roboto" pitchFamily="34" charset="-120"/>
              </a:rPr>
              <a:t>         </a:t>
            </a:r>
            <a:r>
              <a:rPr lang="en-US" sz="1050" dirty="0" err="1" smtClean="0">
                <a:solidFill>
                  <a:srgbClr val="15213F"/>
                </a:solidFill>
                <a:latin typeface="Roboto" pitchFamily="34" charset="0"/>
                <a:ea typeface="Roboto" pitchFamily="34" charset="-122"/>
                <a:cs typeface="Roboto" pitchFamily="34" charset="-120"/>
              </a:rPr>
              <a:t>profesorado</a:t>
            </a:r>
            <a:endParaRPr lang="en-US" sz="1050" dirty="0"/>
          </a:p>
        </p:txBody>
      </p:sp>
      <p:sp>
        <p:nvSpPr>
          <p:cNvPr id="26" name="Text 23"/>
          <p:cNvSpPr/>
          <p:nvPr/>
        </p:nvSpPr>
        <p:spPr>
          <a:xfrm>
            <a:off x="6672143" y="4516313"/>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High: Nota superior</a:t>
            </a:r>
            <a:endParaRPr lang="en-US" sz="1050" dirty="0"/>
          </a:p>
        </p:txBody>
      </p:sp>
      <p:sp>
        <p:nvSpPr>
          <p:cNvPr id="27" name="Text 24"/>
          <p:cNvSpPr/>
          <p:nvPr/>
        </p:nvSpPr>
        <p:spPr>
          <a:xfrm>
            <a:off x="6672143" y="4786704"/>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Medium: Nota intermedia</a:t>
            </a:r>
            <a:endParaRPr lang="en-US" sz="1050" dirty="0"/>
          </a:p>
        </p:txBody>
      </p:sp>
      <p:sp>
        <p:nvSpPr>
          <p:cNvPr id="28" name="Text 25"/>
          <p:cNvSpPr/>
          <p:nvPr/>
        </p:nvSpPr>
        <p:spPr>
          <a:xfrm>
            <a:off x="6672143" y="5057095"/>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Low: Nota más baja</a:t>
            </a:r>
            <a:endParaRPr lang="en-US" sz="1050" dirty="0"/>
          </a:p>
        </p:txBody>
      </p:sp>
      <p:sp>
        <p:nvSpPr>
          <p:cNvPr id="29" name="Text 26"/>
          <p:cNvSpPr/>
          <p:nvPr/>
        </p:nvSpPr>
        <p:spPr>
          <a:xfrm>
            <a:off x="6672143" y="5327486"/>
            <a:ext cx="6399252" cy="221933"/>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15213F"/>
                </a:solidFill>
                <a:latin typeface="Roboto" pitchFamily="34" charset="0"/>
                <a:ea typeface="Roboto" pitchFamily="34" charset="-122"/>
                <a:cs typeface="Roboto" pitchFamily="34" charset="-120"/>
              </a:rPr>
              <a:t>Diferencias: Menos de 1 punto entre extremos, pero consistentes y </a:t>
            </a:r>
            <a:r>
              <a:rPr lang="en-US" sz="1050" dirty="0" err="1" smtClean="0">
                <a:solidFill>
                  <a:srgbClr val="15213F"/>
                </a:solidFill>
                <a:latin typeface="Roboto" pitchFamily="34" charset="0"/>
                <a:ea typeface="Roboto" pitchFamily="34" charset="-122"/>
                <a:cs typeface="Roboto" pitchFamily="34" charset="-120"/>
              </a:rPr>
              <a:t>estadísticamente</a:t>
            </a:r>
            <a:endParaRPr lang="en-US" sz="1050" dirty="0" smtClean="0">
              <a:solidFill>
                <a:srgbClr val="15213F"/>
              </a:solidFill>
              <a:latin typeface="Roboto" pitchFamily="34" charset="0"/>
              <a:ea typeface="Roboto" pitchFamily="34" charset="-122"/>
              <a:cs typeface="Roboto" pitchFamily="34" charset="-120"/>
            </a:endParaRPr>
          </a:p>
          <a:p>
            <a:pPr algn="l">
              <a:lnSpc>
                <a:spcPts val="1700"/>
              </a:lnSpc>
              <a:buSzPct val="100000"/>
            </a:pPr>
            <a:r>
              <a:rPr lang="en-US" sz="1050" dirty="0" smtClean="0">
                <a:solidFill>
                  <a:srgbClr val="15213F"/>
                </a:solidFill>
                <a:latin typeface="Roboto" pitchFamily="34" charset="0"/>
                <a:ea typeface="Roboto" pitchFamily="34" charset="-122"/>
                <a:cs typeface="Roboto" pitchFamily="34" charset="-120"/>
              </a:rPr>
              <a:t>         </a:t>
            </a:r>
            <a:r>
              <a:rPr lang="en-US" sz="1050" dirty="0">
                <a:solidFill>
                  <a:srgbClr val="15213F"/>
                </a:solidFill>
                <a:latin typeface="Roboto" pitchFamily="34" charset="0"/>
                <a:ea typeface="Roboto" pitchFamily="34" charset="-122"/>
                <a:cs typeface="Roboto" pitchFamily="34" charset="-120"/>
              </a:rPr>
              <a:t>significativas</a:t>
            </a:r>
            <a:endParaRPr lang="en-US" sz="1050" dirty="0"/>
          </a:p>
        </p:txBody>
      </p:sp>
    </p:spTree>
    <p:extLst>
      <p:ext uri="{BB962C8B-B14F-4D97-AF65-F5344CB8AC3E}">
        <p14:creationId xmlns:p14="http://schemas.microsoft.com/office/powerpoint/2010/main" val="3454356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532" y="503515"/>
            <a:ext cx="4625816" cy="370523"/>
          </a:xfrm>
          <a:prstGeom prst="rect">
            <a:avLst/>
          </a:prstGeom>
          <a:noFill/>
          <a:ln/>
        </p:spPr>
        <p:txBody>
          <a:bodyPr wrap="none" lIns="0" tIns="0" rIns="0" bIns="0" rtlCol="0" anchor="t"/>
          <a:lstStyle/>
          <a:p>
            <a:pPr marL="0" indent="0" algn="l">
              <a:lnSpc>
                <a:spcPts val="2900"/>
              </a:lnSpc>
              <a:buNone/>
            </a:pPr>
            <a:r>
              <a:rPr lang="en-US" sz="2300" dirty="0">
                <a:solidFill>
                  <a:srgbClr val="3257B8"/>
                </a:solidFill>
                <a:latin typeface="Roboto Slab" pitchFamily="34" charset="0"/>
                <a:ea typeface="Roboto Slab" pitchFamily="34" charset="-122"/>
                <a:cs typeface="Roboto Slab" pitchFamily="34" charset="-120"/>
              </a:rPr>
              <a:t>Regresión lineal múltiple: P1 y P3</a:t>
            </a:r>
            <a:endParaRPr lang="en-US" sz="2300" dirty="0"/>
          </a:p>
        </p:txBody>
      </p:sp>
      <p:sp>
        <p:nvSpPr>
          <p:cNvPr id="5" name="Text 2"/>
          <p:cNvSpPr/>
          <p:nvPr/>
        </p:nvSpPr>
        <p:spPr>
          <a:xfrm>
            <a:off x="638532" y="1276351"/>
            <a:ext cx="2183844" cy="222290"/>
          </a:xfrm>
          <a:prstGeom prst="rect">
            <a:avLst/>
          </a:prstGeom>
          <a:noFill/>
          <a:ln/>
        </p:spPr>
        <p:txBody>
          <a:bodyPr wrap="none" lIns="0" tIns="0" rIns="0" bIns="0" rtlCol="0" anchor="t"/>
          <a:lstStyle/>
          <a:p>
            <a:pPr marL="0" indent="0" algn="l">
              <a:lnSpc>
                <a:spcPts val="1750"/>
              </a:lnSpc>
              <a:buNone/>
            </a:pPr>
            <a:r>
              <a:rPr lang="en-US" sz="1400" dirty="0">
                <a:solidFill>
                  <a:srgbClr val="3257B8"/>
                </a:solidFill>
                <a:latin typeface="Roboto Slab" pitchFamily="34" charset="0"/>
                <a:ea typeface="Roboto Slab" pitchFamily="34" charset="-122"/>
                <a:cs typeface="Roboto Slab" pitchFamily="34" charset="-120"/>
              </a:rPr>
              <a:t>Calidad global del modelo:</a:t>
            </a:r>
            <a:endParaRPr lang="en-US" sz="1400" dirty="0"/>
          </a:p>
        </p:txBody>
      </p:sp>
      <p:pic>
        <p:nvPicPr>
          <p:cNvPr id="6" name="Image 0" descr="preencoded.png"/>
          <p:cNvPicPr>
            <a:picLocks noChangeAspect="1"/>
          </p:cNvPicPr>
          <p:nvPr/>
        </p:nvPicPr>
        <p:blipFill>
          <a:blip r:embed="rId2"/>
          <a:stretch>
            <a:fillRect/>
          </a:stretch>
        </p:blipFill>
        <p:spPr>
          <a:xfrm>
            <a:off x="638532" y="1941612"/>
            <a:ext cx="59174" cy="59174"/>
          </a:xfrm>
          <a:prstGeom prst="rect">
            <a:avLst/>
          </a:prstGeom>
        </p:spPr>
      </p:pic>
      <p:sp>
        <p:nvSpPr>
          <p:cNvPr id="7" name="Text 3"/>
          <p:cNvSpPr/>
          <p:nvPr/>
        </p:nvSpPr>
        <p:spPr>
          <a:xfrm>
            <a:off x="685402" y="1637884"/>
            <a:ext cx="1482209" cy="185261"/>
          </a:xfrm>
          <a:prstGeom prst="rect">
            <a:avLst/>
          </a:prstGeom>
          <a:noFill/>
          <a:ln/>
        </p:spPr>
        <p:txBody>
          <a:bodyPr wrap="none" lIns="0" tIns="0" rIns="0" bIns="0" rtlCol="0" anchor="t"/>
          <a:lstStyle/>
          <a:p>
            <a:pPr marL="0" indent="0" algn="l">
              <a:lnSpc>
                <a:spcPts val="1450"/>
              </a:lnSpc>
              <a:buNone/>
            </a:pPr>
            <a:r>
              <a:rPr lang="en-US" sz="1150" dirty="0">
                <a:solidFill>
                  <a:srgbClr val="15213F"/>
                </a:solidFill>
                <a:latin typeface="Roboto Slab" pitchFamily="34" charset="0"/>
                <a:ea typeface="Roboto Slab" pitchFamily="34" charset="-122"/>
                <a:cs typeface="Roboto Slab" pitchFamily="34" charset="-120"/>
              </a:rPr>
              <a:t>R² ≈ 0.66</a:t>
            </a:r>
            <a:endParaRPr lang="en-US" sz="1150" dirty="0"/>
          </a:p>
        </p:txBody>
      </p:sp>
      <p:sp>
        <p:nvSpPr>
          <p:cNvPr id="8" name="Text 4"/>
          <p:cNvSpPr/>
          <p:nvPr/>
        </p:nvSpPr>
        <p:spPr>
          <a:xfrm>
            <a:off x="668119" y="1830184"/>
            <a:ext cx="4174688" cy="18966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(explica 66% de la variabilidad)</a:t>
            </a:r>
            <a:endParaRPr lang="en-US" sz="900" dirty="0"/>
          </a:p>
        </p:txBody>
      </p:sp>
      <p:pic>
        <p:nvPicPr>
          <p:cNvPr id="9" name="Image 1" descr="preencoded.png"/>
          <p:cNvPicPr>
            <a:picLocks noChangeAspect="1"/>
          </p:cNvPicPr>
          <p:nvPr/>
        </p:nvPicPr>
        <p:blipFill>
          <a:blip r:embed="rId2"/>
          <a:stretch>
            <a:fillRect/>
          </a:stretch>
        </p:blipFill>
        <p:spPr>
          <a:xfrm>
            <a:off x="5138976" y="1941612"/>
            <a:ext cx="59174" cy="59174"/>
          </a:xfrm>
          <a:prstGeom prst="rect">
            <a:avLst/>
          </a:prstGeom>
        </p:spPr>
      </p:pic>
      <p:sp>
        <p:nvSpPr>
          <p:cNvPr id="10" name="Text 5"/>
          <p:cNvSpPr/>
          <p:nvPr/>
        </p:nvSpPr>
        <p:spPr>
          <a:xfrm>
            <a:off x="5316617" y="1878568"/>
            <a:ext cx="1805464" cy="185261"/>
          </a:xfrm>
          <a:prstGeom prst="rect">
            <a:avLst/>
          </a:prstGeom>
          <a:noFill/>
          <a:ln/>
        </p:spPr>
        <p:txBody>
          <a:bodyPr wrap="none" lIns="0" tIns="0" rIns="0" bIns="0" rtlCol="0" anchor="t"/>
          <a:lstStyle/>
          <a:p>
            <a:pPr marL="0" indent="0" algn="l">
              <a:lnSpc>
                <a:spcPts val="1450"/>
              </a:lnSpc>
              <a:buNone/>
            </a:pPr>
            <a:r>
              <a:rPr lang="en-US" sz="1150" dirty="0">
                <a:solidFill>
                  <a:srgbClr val="15213F"/>
                </a:solidFill>
                <a:latin typeface="Roboto Slab" pitchFamily="34" charset="0"/>
                <a:ea typeface="Roboto Slab" pitchFamily="34" charset="-122"/>
                <a:cs typeface="Roboto Slab" pitchFamily="34" charset="-120"/>
              </a:rPr>
              <a:t>Estadístico F: muy grande</a:t>
            </a:r>
            <a:endParaRPr lang="en-US" sz="1150" dirty="0"/>
          </a:p>
        </p:txBody>
      </p:sp>
      <p:sp>
        <p:nvSpPr>
          <p:cNvPr id="11" name="Text 6"/>
          <p:cNvSpPr/>
          <p:nvPr/>
        </p:nvSpPr>
        <p:spPr>
          <a:xfrm>
            <a:off x="5316617" y="2134910"/>
            <a:ext cx="4174688" cy="18966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p-valor global ≈ 0 (altamente significativo)</a:t>
            </a:r>
            <a:endParaRPr lang="en-US" sz="900" dirty="0"/>
          </a:p>
        </p:txBody>
      </p:sp>
      <p:pic>
        <p:nvPicPr>
          <p:cNvPr id="12" name="Image 2" descr="preencoded.png"/>
          <p:cNvPicPr>
            <a:picLocks noChangeAspect="1"/>
          </p:cNvPicPr>
          <p:nvPr/>
        </p:nvPicPr>
        <p:blipFill>
          <a:blip r:embed="rId2"/>
          <a:stretch>
            <a:fillRect/>
          </a:stretch>
        </p:blipFill>
        <p:spPr>
          <a:xfrm>
            <a:off x="9639419" y="1941612"/>
            <a:ext cx="59174" cy="59174"/>
          </a:xfrm>
          <a:prstGeom prst="rect">
            <a:avLst/>
          </a:prstGeom>
        </p:spPr>
      </p:pic>
      <p:sp>
        <p:nvSpPr>
          <p:cNvPr id="13" name="Text 7"/>
          <p:cNvSpPr/>
          <p:nvPr/>
        </p:nvSpPr>
        <p:spPr>
          <a:xfrm>
            <a:off x="9817060" y="1878568"/>
            <a:ext cx="1482209" cy="185261"/>
          </a:xfrm>
          <a:prstGeom prst="rect">
            <a:avLst/>
          </a:prstGeom>
          <a:noFill/>
          <a:ln/>
        </p:spPr>
        <p:txBody>
          <a:bodyPr wrap="none" lIns="0" tIns="0" rIns="0" bIns="0" rtlCol="0" anchor="t"/>
          <a:lstStyle/>
          <a:p>
            <a:pPr marL="0" indent="0" algn="l">
              <a:lnSpc>
                <a:spcPts val="1450"/>
              </a:lnSpc>
              <a:buNone/>
            </a:pPr>
            <a:r>
              <a:rPr lang="en-US" sz="1150" dirty="0">
                <a:solidFill>
                  <a:srgbClr val="15213F"/>
                </a:solidFill>
                <a:latin typeface="Roboto Slab" pitchFamily="34" charset="0"/>
                <a:ea typeface="Roboto Slab" pitchFamily="34" charset="-122"/>
                <a:cs typeface="Roboto Slab" pitchFamily="34" charset="-120"/>
              </a:rPr>
              <a:t>Conclusión</a:t>
            </a:r>
            <a:endParaRPr lang="en-US" sz="1150" dirty="0"/>
          </a:p>
        </p:txBody>
      </p:sp>
      <p:sp>
        <p:nvSpPr>
          <p:cNvPr id="14" name="Text 9"/>
          <p:cNvSpPr/>
          <p:nvPr/>
        </p:nvSpPr>
        <p:spPr>
          <a:xfrm>
            <a:off x="638532" y="2185869"/>
            <a:ext cx="3676888" cy="222290"/>
          </a:xfrm>
          <a:prstGeom prst="rect">
            <a:avLst/>
          </a:prstGeom>
          <a:noFill/>
          <a:ln/>
        </p:spPr>
        <p:txBody>
          <a:bodyPr wrap="none" lIns="0" tIns="0" rIns="0" bIns="0" rtlCol="0" anchor="t"/>
          <a:lstStyle/>
          <a:p>
            <a:pPr marL="0" indent="0" algn="l">
              <a:lnSpc>
                <a:spcPts val="1750"/>
              </a:lnSpc>
              <a:buNone/>
            </a:pPr>
            <a:r>
              <a:rPr lang="en-US" sz="1400" dirty="0">
                <a:solidFill>
                  <a:srgbClr val="3257B8"/>
                </a:solidFill>
                <a:latin typeface="Roboto Slab" pitchFamily="34" charset="0"/>
                <a:ea typeface="Roboto Slab" pitchFamily="34" charset="-122"/>
                <a:cs typeface="Roboto Slab" pitchFamily="34" charset="-120"/>
              </a:rPr>
              <a:t>Efectos de Hours_Studied y Attendance (P1):</a:t>
            </a:r>
            <a:endParaRPr lang="en-US" sz="1400" dirty="0"/>
          </a:p>
        </p:txBody>
      </p:sp>
      <p:sp>
        <p:nvSpPr>
          <p:cNvPr id="15" name="Text 10"/>
          <p:cNvSpPr/>
          <p:nvPr/>
        </p:nvSpPr>
        <p:spPr>
          <a:xfrm>
            <a:off x="625533" y="2538636"/>
            <a:ext cx="2188012" cy="185261"/>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Hours_Studied (estandarizada):</a:t>
            </a:r>
            <a:endParaRPr lang="en-US" sz="1150" dirty="0"/>
          </a:p>
        </p:txBody>
      </p:sp>
      <p:sp>
        <p:nvSpPr>
          <p:cNvPr id="16" name="Text 11"/>
          <p:cNvSpPr/>
          <p:nvPr/>
        </p:nvSpPr>
        <p:spPr>
          <a:xfrm>
            <a:off x="590074" y="2739488"/>
            <a:ext cx="6532007" cy="189667"/>
          </a:xfrm>
          <a:prstGeom prst="rect">
            <a:avLst/>
          </a:prstGeom>
          <a:noFill/>
          <a:ln/>
        </p:spPr>
        <p:txBody>
          <a:bodyPr wrap="none" lIns="0" tIns="0" rIns="0" bIns="0" rtlCol="0" anchor="t"/>
          <a:lstStyle/>
          <a:p>
            <a:pPr algn="l">
              <a:lnSpc>
                <a:spcPts val="1450"/>
              </a:lnSpc>
              <a:buSzPct val="100000"/>
            </a:pPr>
            <a:r>
              <a:rPr lang="en-US" sz="900" dirty="0">
                <a:solidFill>
                  <a:srgbClr val="15213F"/>
                </a:solidFill>
                <a:latin typeface="Roboto" pitchFamily="34" charset="0"/>
                <a:ea typeface="Roboto" pitchFamily="34" charset="-122"/>
                <a:cs typeface="Roboto" pitchFamily="34" charset="-120"/>
              </a:rPr>
              <a:t>Coeficiente: Positivo y altamente significativo (p &lt; 0.001)</a:t>
            </a:r>
            <a:endParaRPr lang="en-US" sz="900" dirty="0"/>
          </a:p>
        </p:txBody>
      </p:sp>
      <p:sp>
        <p:nvSpPr>
          <p:cNvPr id="17" name="Text 12"/>
          <p:cNvSpPr/>
          <p:nvPr/>
        </p:nvSpPr>
        <p:spPr>
          <a:xfrm>
            <a:off x="590073" y="2945947"/>
            <a:ext cx="6532007" cy="189667"/>
          </a:xfrm>
          <a:prstGeom prst="rect">
            <a:avLst/>
          </a:prstGeom>
          <a:noFill/>
          <a:ln/>
        </p:spPr>
        <p:txBody>
          <a:bodyPr wrap="none" lIns="0" tIns="0" rIns="0" bIns="0" rtlCol="0" anchor="t"/>
          <a:lstStyle/>
          <a:p>
            <a:pPr algn="l">
              <a:lnSpc>
                <a:spcPts val="1450"/>
              </a:lnSpc>
              <a:buSzPct val="100000"/>
            </a:pPr>
            <a:r>
              <a:rPr lang="en-US" sz="900" dirty="0">
                <a:solidFill>
                  <a:srgbClr val="15213F"/>
                </a:solidFill>
                <a:latin typeface="Roboto" pitchFamily="34" charset="0"/>
                <a:ea typeface="Roboto" pitchFamily="34" charset="-122"/>
                <a:cs typeface="Roboto" pitchFamily="34" charset="-120"/>
              </a:rPr>
              <a:t>Efecto: +1.7–1.8 puntos por desviación estándar</a:t>
            </a:r>
            <a:endParaRPr lang="en-US" sz="900" dirty="0"/>
          </a:p>
        </p:txBody>
      </p:sp>
      <p:sp>
        <p:nvSpPr>
          <p:cNvPr id="18" name="Text 13"/>
          <p:cNvSpPr/>
          <p:nvPr/>
        </p:nvSpPr>
        <p:spPr>
          <a:xfrm>
            <a:off x="590072" y="3165141"/>
            <a:ext cx="6532007" cy="189667"/>
          </a:xfrm>
          <a:prstGeom prst="rect">
            <a:avLst/>
          </a:prstGeom>
          <a:noFill/>
          <a:ln/>
        </p:spPr>
        <p:txBody>
          <a:bodyPr wrap="none" lIns="0" tIns="0" rIns="0" bIns="0" rtlCol="0" anchor="t"/>
          <a:lstStyle/>
          <a:p>
            <a:pPr algn="l">
              <a:lnSpc>
                <a:spcPts val="1450"/>
              </a:lnSpc>
              <a:buSzPct val="100000"/>
            </a:pPr>
            <a:r>
              <a:rPr lang="en-US" sz="900" dirty="0">
                <a:solidFill>
                  <a:srgbClr val="15213F"/>
                </a:solidFill>
                <a:latin typeface="Roboto" pitchFamily="34" charset="0"/>
                <a:ea typeface="Roboto" pitchFamily="34" charset="-122"/>
                <a:cs typeface="Roboto" pitchFamily="34" charset="-120"/>
              </a:rPr>
              <a:t>Interpretación: Estudiar más se asocia fuertemente con mejor rendimiento</a:t>
            </a:r>
            <a:endParaRPr lang="en-US" sz="900" dirty="0"/>
          </a:p>
        </p:txBody>
      </p:sp>
      <p:sp>
        <p:nvSpPr>
          <p:cNvPr id="19" name="Text 14"/>
          <p:cNvSpPr/>
          <p:nvPr/>
        </p:nvSpPr>
        <p:spPr>
          <a:xfrm>
            <a:off x="7467481" y="3020854"/>
            <a:ext cx="1951792" cy="185261"/>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Attendance (estandarizada):</a:t>
            </a:r>
            <a:endParaRPr lang="en-US" sz="1150" dirty="0"/>
          </a:p>
        </p:txBody>
      </p:sp>
      <p:sp>
        <p:nvSpPr>
          <p:cNvPr id="20" name="Text 18"/>
          <p:cNvSpPr/>
          <p:nvPr/>
        </p:nvSpPr>
        <p:spPr>
          <a:xfrm>
            <a:off x="590072" y="3497686"/>
            <a:ext cx="3264456" cy="222290"/>
          </a:xfrm>
          <a:prstGeom prst="rect">
            <a:avLst/>
          </a:prstGeom>
          <a:noFill/>
          <a:ln/>
        </p:spPr>
        <p:txBody>
          <a:bodyPr wrap="none" lIns="0" tIns="0" rIns="0" bIns="0" rtlCol="0" anchor="t"/>
          <a:lstStyle/>
          <a:p>
            <a:pPr marL="0" indent="0" algn="l">
              <a:lnSpc>
                <a:spcPts val="1750"/>
              </a:lnSpc>
              <a:buNone/>
            </a:pPr>
            <a:r>
              <a:rPr lang="en-US" sz="1400" dirty="0">
                <a:solidFill>
                  <a:srgbClr val="3257B8"/>
                </a:solidFill>
                <a:latin typeface="Roboto Slab" pitchFamily="34" charset="0"/>
                <a:ea typeface="Roboto Slab" pitchFamily="34" charset="-122"/>
                <a:cs typeface="Roboto Slab" pitchFamily="34" charset="-120"/>
              </a:rPr>
              <a:t>Predictores relevantes adicionales (P3):</a:t>
            </a:r>
            <a:endParaRPr lang="en-US" sz="1400" dirty="0"/>
          </a:p>
        </p:txBody>
      </p:sp>
      <p:sp>
        <p:nvSpPr>
          <p:cNvPr id="21" name="Text 19"/>
          <p:cNvSpPr/>
          <p:nvPr/>
        </p:nvSpPr>
        <p:spPr>
          <a:xfrm>
            <a:off x="638532" y="3764824"/>
            <a:ext cx="1641872" cy="185261"/>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Significativos (p &lt; 0.05):</a:t>
            </a:r>
            <a:endParaRPr lang="en-US" sz="1150" dirty="0"/>
          </a:p>
        </p:txBody>
      </p:sp>
      <p:sp>
        <p:nvSpPr>
          <p:cNvPr id="22" name="Text 20"/>
          <p:cNvSpPr/>
          <p:nvPr/>
        </p:nvSpPr>
        <p:spPr>
          <a:xfrm>
            <a:off x="638532" y="4068552"/>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Previous_Scores: Efecto positivo (desempeño previo predice mejor rendimiento)</a:t>
            </a:r>
            <a:endParaRPr lang="en-US" sz="900" dirty="0"/>
          </a:p>
        </p:txBody>
      </p:sp>
      <p:sp>
        <p:nvSpPr>
          <p:cNvPr id="23" name="Text 21"/>
          <p:cNvSpPr/>
          <p:nvPr/>
        </p:nvSpPr>
        <p:spPr>
          <a:xfrm>
            <a:off x="638532" y="4299652"/>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Tutoring_Sessions: Efecto positivo (tutorías mejoran notas)</a:t>
            </a:r>
            <a:endParaRPr lang="en-US" sz="900" dirty="0"/>
          </a:p>
        </p:txBody>
      </p:sp>
      <p:sp>
        <p:nvSpPr>
          <p:cNvPr id="24" name="Text 22"/>
          <p:cNvSpPr/>
          <p:nvPr/>
        </p:nvSpPr>
        <p:spPr>
          <a:xfrm>
            <a:off x="638532" y="4530753"/>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Parental_Involvement_ord: Coeficiente relativamente grande (implicación familiar importante)</a:t>
            </a:r>
            <a:endParaRPr lang="en-US" sz="900" dirty="0"/>
          </a:p>
        </p:txBody>
      </p:sp>
      <p:sp>
        <p:nvSpPr>
          <p:cNvPr id="25" name="Text 23"/>
          <p:cNvSpPr/>
          <p:nvPr/>
        </p:nvSpPr>
        <p:spPr>
          <a:xfrm>
            <a:off x="625533" y="4730346"/>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Motivation_Level_ord: Efecto positivo (motivación influye)</a:t>
            </a:r>
            <a:endParaRPr lang="en-US" sz="900" dirty="0"/>
          </a:p>
        </p:txBody>
      </p:sp>
      <p:sp>
        <p:nvSpPr>
          <p:cNvPr id="26" name="Text 24"/>
          <p:cNvSpPr/>
          <p:nvPr/>
        </p:nvSpPr>
        <p:spPr>
          <a:xfrm>
            <a:off x="625533" y="4961446"/>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Teacher_Quality_ord: Efecto positivo (calidad docente importa)</a:t>
            </a:r>
            <a:endParaRPr lang="en-US" sz="900" dirty="0"/>
          </a:p>
        </p:txBody>
      </p:sp>
      <p:sp>
        <p:nvSpPr>
          <p:cNvPr id="27" name="Text 25"/>
          <p:cNvSpPr/>
          <p:nvPr/>
        </p:nvSpPr>
        <p:spPr>
          <a:xfrm>
            <a:off x="625533" y="5192547"/>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Family_Income_ord: Efecto positivo (ingresos familiares relevantes)</a:t>
            </a:r>
            <a:endParaRPr lang="en-US" sz="900" dirty="0"/>
          </a:p>
        </p:txBody>
      </p:sp>
      <p:sp>
        <p:nvSpPr>
          <p:cNvPr id="28" name="Text 26"/>
          <p:cNvSpPr/>
          <p:nvPr/>
        </p:nvSpPr>
        <p:spPr>
          <a:xfrm>
            <a:off x="625533" y="5423647"/>
            <a:ext cx="9123998"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Learning_Disabilities_Yes: Coeficiente NEGATIVO (estudiantes con dificultades obtienen notas más bajas)</a:t>
            </a:r>
            <a:endParaRPr lang="en-US" sz="900" dirty="0"/>
          </a:p>
        </p:txBody>
      </p:sp>
      <p:sp>
        <p:nvSpPr>
          <p:cNvPr id="29" name="Text 27"/>
          <p:cNvSpPr/>
          <p:nvPr/>
        </p:nvSpPr>
        <p:spPr>
          <a:xfrm>
            <a:off x="7467481" y="4459094"/>
            <a:ext cx="2368153" cy="185261"/>
          </a:xfrm>
          <a:prstGeom prst="rect">
            <a:avLst/>
          </a:prstGeom>
          <a:noFill/>
          <a:ln/>
        </p:spPr>
        <p:txBody>
          <a:bodyPr wrap="none" lIns="0" tIns="0" rIns="0" bIns="0" rtlCol="0" anchor="t"/>
          <a:lstStyle/>
          <a:p>
            <a:pPr marL="0" indent="0" algn="l">
              <a:lnSpc>
                <a:spcPts val="1450"/>
              </a:lnSpc>
              <a:buNone/>
            </a:pPr>
            <a:r>
              <a:rPr lang="en-US" sz="1150" dirty="0">
                <a:solidFill>
                  <a:srgbClr val="3257B8"/>
                </a:solidFill>
                <a:latin typeface="Roboto Slab" pitchFamily="34" charset="0"/>
                <a:ea typeface="Roboto Slab" pitchFamily="34" charset="-122"/>
                <a:cs typeface="Roboto Slab" pitchFamily="34" charset="-120"/>
              </a:rPr>
              <a:t>No significativos (p-valores altos):</a:t>
            </a:r>
            <a:endParaRPr lang="en-US" sz="1150" dirty="0"/>
          </a:p>
        </p:txBody>
      </p:sp>
      <p:sp>
        <p:nvSpPr>
          <p:cNvPr id="30" name="Text 30"/>
          <p:cNvSpPr/>
          <p:nvPr/>
        </p:nvSpPr>
        <p:spPr>
          <a:xfrm>
            <a:off x="625533" y="5753653"/>
            <a:ext cx="1778675" cy="222290"/>
          </a:xfrm>
          <a:prstGeom prst="rect">
            <a:avLst/>
          </a:prstGeom>
          <a:noFill/>
          <a:ln/>
        </p:spPr>
        <p:txBody>
          <a:bodyPr wrap="none" lIns="0" tIns="0" rIns="0" bIns="0" rtlCol="0" anchor="t"/>
          <a:lstStyle/>
          <a:p>
            <a:pPr marL="0" indent="0" algn="l">
              <a:lnSpc>
                <a:spcPts val="1750"/>
              </a:lnSpc>
              <a:buNone/>
            </a:pPr>
            <a:r>
              <a:rPr lang="en-US" sz="1400" dirty="0">
                <a:solidFill>
                  <a:srgbClr val="3257B8"/>
                </a:solidFill>
                <a:latin typeface="Roboto Slab" pitchFamily="34" charset="0"/>
                <a:ea typeface="Roboto Slab" pitchFamily="34" charset="-122"/>
                <a:cs typeface="Roboto Slab" pitchFamily="34" charset="-120"/>
              </a:rPr>
              <a:t>Conclusión:</a:t>
            </a:r>
            <a:endParaRPr lang="en-US" sz="1400" dirty="0"/>
          </a:p>
        </p:txBody>
      </p:sp>
      <p:sp>
        <p:nvSpPr>
          <p:cNvPr id="31" name="Text 1"/>
          <p:cNvSpPr/>
          <p:nvPr/>
        </p:nvSpPr>
        <p:spPr>
          <a:xfrm>
            <a:off x="638532" y="943242"/>
            <a:ext cx="13353336" cy="18966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Identificación de predictores y efectos conjuntos sobre Exam_Score</a:t>
            </a:r>
            <a:endParaRPr lang="en-US" sz="900" dirty="0"/>
          </a:p>
        </p:txBody>
      </p:sp>
      <p:sp>
        <p:nvSpPr>
          <p:cNvPr id="32" name="Text 31"/>
          <p:cNvSpPr/>
          <p:nvPr/>
        </p:nvSpPr>
        <p:spPr>
          <a:xfrm>
            <a:off x="697706" y="6017851"/>
            <a:ext cx="13353336" cy="189667"/>
          </a:xfrm>
          <a:prstGeom prst="rect">
            <a:avLst/>
          </a:prstGeom>
          <a:noFill/>
          <a:ln/>
        </p:spPr>
        <p:txBody>
          <a:bodyPr wrap="none" lIns="0" tIns="0" rIns="0" bIns="0" rtlCol="0" anchor="t"/>
          <a:lstStyle/>
          <a:p>
            <a:pPr marL="0" indent="0" algn="l">
              <a:lnSpc>
                <a:spcPts val="1450"/>
              </a:lnSpc>
              <a:buNone/>
            </a:pPr>
            <a:r>
              <a:rPr lang="en-US" sz="900" b="1" dirty="0">
                <a:solidFill>
                  <a:srgbClr val="15213F"/>
                </a:solidFill>
                <a:latin typeface="Roboto" pitchFamily="34" charset="0"/>
                <a:ea typeface="Roboto" pitchFamily="34" charset="-122"/>
                <a:cs typeface="Roboto" pitchFamily="34" charset="-120"/>
              </a:rPr>
              <a:t>Responde a P1:</a:t>
            </a:r>
            <a:r>
              <a:rPr lang="en-US" sz="900" dirty="0">
                <a:solidFill>
                  <a:srgbClr val="15213F"/>
                </a:solidFill>
                <a:latin typeface="Roboto" pitchFamily="34" charset="0"/>
                <a:ea typeface="Roboto" pitchFamily="34" charset="-122"/>
                <a:cs typeface="Roboto" pitchFamily="34" charset="-120"/>
              </a:rPr>
              <a:t> Horas de estudio y asistencia son predictores fuertes del rendimiento.</a:t>
            </a:r>
            <a:endParaRPr lang="en-US" sz="900" dirty="0"/>
          </a:p>
        </p:txBody>
      </p:sp>
      <p:sp>
        <p:nvSpPr>
          <p:cNvPr id="33" name="Text 32"/>
          <p:cNvSpPr/>
          <p:nvPr/>
        </p:nvSpPr>
        <p:spPr>
          <a:xfrm>
            <a:off x="697706" y="6340867"/>
            <a:ext cx="13353336" cy="189667"/>
          </a:xfrm>
          <a:prstGeom prst="rect">
            <a:avLst/>
          </a:prstGeom>
          <a:noFill/>
          <a:ln/>
        </p:spPr>
        <p:txBody>
          <a:bodyPr wrap="none" lIns="0" tIns="0" rIns="0" bIns="0" rtlCol="0" anchor="t"/>
          <a:lstStyle/>
          <a:p>
            <a:pPr marL="0" indent="0" algn="l">
              <a:lnSpc>
                <a:spcPts val="1450"/>
              </a:lnSpc>
              <a:buNone/>
            </a:pPr>
            <a:r>
              <a:rPr lang="en-US" sz="900" b="1" dirty="0">
                <a:solidFill>
                  <a:srgbClr val="15213F"/>
                </a:solidFill>
                <a:latin typeface="Roboto" pitchFamily="34" charset="0"/>
                <a:ea typeface="Roboto" pitchFamily="34" charset="-122"/>
                <a:cs typeface="Roboto" pitchFamily="34" charset="-120"/>
              </a:rPr>
              <a:t>Responde a P3:</a:t>
            </a:r>
            <a:r>
              <a:rPr lang="en-US" sz="900" dirty="0">
                <a:solidFill>
                  <a:srgbClr val="15213F"/>
                </a:solidFill>
                <a:latin typeface="Roboto" pitchFamily="34" charset="0"/>
                <a:ea typeface="Roboto" pitchFamily="34" charset="-122"/>
                <a:cs typeface="Roboto" pitchFamily="34" charset="-120"/>
              </a:rPr>
              <a:t> El rendimiento académico es multifactorial, influido por desempeño previo, tutorías, implicación familiar, motivación, calidad docente e ingresos familiares, entre otros.</a:t>
            </a:r>
            <a:endParaRPr lang="en-US" sz="900" dirty="0"/>
          </a:p>
        </p:txBody>
      </p:sp>
      <p:sp>
        <p:nvSpPr>
          <p:cNvPr id="34" name="Text 15"/>
          <p:cNvSpPr/>
          <p:nvPr/>
        </p:nvSpPr>
        <p:spPr>
          <a:xfrm>
            <a:off x="7467481" y="3324582"/>
            <a:ext cx="6532007"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Coeficiente: Positivo y muy significativo (p &lt; 0.001)</a:t>
            </a:r>
            <a:endParaRPr lang="en-US" sz="900" dirty="0"/>
          </a:p>
        </p:txBody>
      </p:sp>
      <p:sp>
        <p:nvSpPr>
          <p:cNvPr id="35" name="Text 16"/>
          <p:cNvSpPr/>
          <p:nvPr/>
        </p:nvSpPr>
        <p:spPr>
          <a:xfrm>
            <a:off x="7467481" y="3555683"/>
            <a:ext cx="6532007"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Efecto: +2.3 puntos por desviación estándar</a:t>
            </a:r>
            <a:endParaRPr lang="en-US" sz="900" dirty="0"/>
          </a:p>
        </p:txBody>
      </p:sp>
      <p:sp>
        <p:nvSpPr>
          <p:cNvPr id="36" name="Text 17"/>
          <p:cNvSpPr/>
          <p:nvPr/>
        </p:nvSpPr>
        <p:spPr>
          <a:xfrm>
            <a:off x="7467481" y="3786783"/>
            <a:ext cx="6532007"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Interpretación: Mayor asistencia tiene impacto aún más fuerte</a:t>
            </a:r>
            <a:endParaRPr lang="en-US" sz="900" dirty="0"/>
          </a:p>
        </p:txBody>
      </p:sp>
      <p:sp>
        <p:nvSpPr>
          <p:cNvPr id="37" name="Text 28"/>
          <p:cNvSpPr/>
          <p:nvPr/>
        </p:nvSpPr>
        <p:spPr>
          <a:xfrm>
            <a:off x="7449324" y="4751466"/>
            <a:ext cx="3939897"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Sleep_Hours: Sin efecto claro</a:t>
            </a:r>
            <a:endParaRPr lang="en-US" sz="900" dirty="0"/>
          </a:p>
        </p:txBody>
      </p:sp>
      <p:sp>
        <p:nvSpPr>
          <p:cNvPr id="38" name="Text 29"/>
          <p:cNvSpPr/>
          <p:nvPr/>
        </p:nvSpPr>
        <p:spPr>
          <a:xfrm>
            <a:off x="7449324" y="4982566"/>
            <a:ext cx="3939897" cy="189667"/>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15213F"/>
                </a:solidFill>
                <a:latin typeface="Roboto" pitchFamily="34" charset="0"/>
                <a:ea typeface="Roboto" pitchFamily="34" charset="-122"/>
                <a:cs typeface="Roboto" pitchFamily="34" charset="-120"/>
              </a:rPr>
              <a:t>School_Type_Private: Sin efecto claro</a:t>
            </a:r>
            <a:endParaRPr lang="en-US" sz="900" dirty="0"/>
          </a:p>
        </p:txBody>
      </p:sp>
      <p:sp>
        <p:nvSpPr>
          <p:cNvPr id="39" name="Text 8"/>
          <p:cNvSpPr/>
          <p:nvPr/>
        </p:nvSpPr>
        <p:spPr>
          <a:xfrm>
            <a:off x="9817060" y="2134910"/>
            <a:ext cx="4174688" cy="189667"/>
          </a:xfrm>
          <a:prstGeom prst="rect">
            <a:avLst/>
          </a:prstGeom>
          <a:noFill/>
          <a:ln/>
        </p:spPr>
        <p:txBody>
          <a:bodyPr wrap="none" lIns="0" tIns="0" rIns="0" bIns="0" rtlCol="0" anchor="t"/>
          <a:lstStyle/>
          <a:p>
            <a:pPr marL="0" indent="0" algn="l">
              <a:lnSpc>
                <a:spcPts val="1450"/>
              </a:lnSpc>
              <a:buNone/>
            </a:pPr>
            <a:r>
              <a:rPr lang="en-US" sz="900" dirty="0">
                <a:solidFill>
                  <a:srgbClr val="15213F"/>
                </a:solidFill>
                <a:latin typeface="Roboto" pitchFamily="34" charset="0"/>
                <a:ea typeface="Roboto" pitchFamily="34" charset="-122"/>
                <a:cs typeface="Roboto" pitchFamily="34" charset="-120"/>
              </a:rPr>
              <a:t>Ajuste razonablemente bueno</a:t>
            </a:r>
            <a:endParaRPr lang="en-US" sz="900" dirty="0"/>
          </a:p>
        </p:txBody>
      </p:sp>
    </p:spTree>
    <p:extLst>
      <p:ext uri="{BB962C8B-B14F-4D97-AF65-F5344CB8AC3E}">
        <p14:creationId xmlns:p14="http://schemas.microsoft.com/office/powerpoint/2010/main" val="3957455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2276</Words>
  <Application>Microsoft Office PowerPoint</Application>
  <PresentationFormat>Panorámica</PresentationFormat>
  <Paragraphs>192</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Roboto</vt:lpstr>
      <vt:lpstr>Roboto Slab</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Zenia Caridad Pardo Santos</dc:creator>
  <cp:lastModifiedBy>Zenia Caridad Pardo Santos</cp:lastModifiedBy>
  <cp:revision>12</cp:revision>
  <dcterms:created xsi:type="dcterms:W3CDTF">2026-01-10T22:54:36Z</dcterms:created>
  <dcterms:modified xsi:type="dcterms:W3CDTF">2026-01-12T04:11:54Z</dcterms:modified>
</cp:coreProperties>
</file>